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media/image8.jpg" ContentType="image/jpg"/>
  <Override PartName="/ppt/media/image9.jpg" ContentType="image/jpg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43.jpg" ContentType="image/jpg"/>
  <Override PartName="/ppt/media/image51.jpg" ContentType="image/jpg"/>
  <Override PartName="/ppt/media/image5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4" r:id="rId2"/>
    <p:sldMasterId id="2147483696" r:id="rId3"/>
    <p:sldMasterId id="2147483702" r:id="rId4"/>
  </p:sldMasterIdLst>
  <p:notesMasterIdLst>
    <p:notesMasterId r:id="rId33"/>
  </p:notesMasterIdLst>
  <p:sldIdLst>
    <p:sldId id="401" r:id="rId5"/>
    <p:sldId id="354" r:id="rId6"/>
    <p:sldId id="361" r:id="rId7"/>
    <p:sldId id="406" r:id="rId8"/>
    <p:sldId id="402" r:id="rId9"/>
    <p:sldId id="376" r:id="rId10"/>
    <p:sldId id="400" r:id="rId11"/>
    <p:sldId id="392" r:id="rId12"/>
    <p:sldId id="353" r:id="rId13"/>
    <p:sldId id="358" r:id="rId14"/>
    <p:sldId id="335" r:id="rId15"/>
    <p:sldId id="348" r:id="rId16"/>
    <p:sldId id="369" r:id="rId17"/>
    <p:sldId id="357" r:id="rId18"/>
    <p:sldId id="394" r:id="rId19"/>
    <p:sldId id="393" r:id="rId20"/>
    <p:sldId id="404" r:id="rId21"/>
    <p:sldId id="403" r:id="rId22"/>
    <p:sldId id="366" r:id="rId23"/>
    <p:sldId id="350" r:id="rId24"/>
    <p:sldId id="374" r:id="rId25"/>
    <p:sldId id="405" r:id="rId26"/>
    <p:sldId id="341" r:id="rId27"/>
    <p:sldId id="395" r:id="rId28"/>
    <p:sldId id="390" r:id="rId29"/>
    <p:sldId id="399" r:id="rId30"/>
    <p:sldId id="391" r:id="rId31"/>
    <p:sldId id="279" r:id="rId3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elvetica Neue" panose="020B060402020202020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jQKZ0decxeS7EvO5hxI//l73TJ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6B6E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493909-B04E-442B-B029-6524BDBFE8C8}">
  <a:tblStyle styleId="{BB493909-B04E-442B-B029-6524BDBFE8C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5" autoAdjust="0"/>
    <p:restoredTop sz="90909" autoAdjust="0"/>
  </p:normalViewPr>
  <p:slideViewPr>
    <p:cSldViewPr snapToGrid="0">
      <p:cViewPr varScale="1">
        <p:scale>
          <a:sx n="62" d="100"/>
          <a:sy n="62" d="100"/>
        </p:scale>
        <p:origin x="12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69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88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8EB33-C7A0-45F8-BBBC-90DC72D8E3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76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8"/>
          <p:cNvSpPr txBox="1"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12"/>
              <a:buFont typeface="Calibri"/>
              <a:buNone/>
              <a:defRPr sz="581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8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938"/>
              <a:buNone/>
              <a:defRPr sz="193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744"/>
              <a:buNone/>
              <a:defRPr sz="174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8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8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8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14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_00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7"/>
          <p:cNvSpPr txBox="1">
            <a:spLocks noGrp="1"/>
          </p:cNvSpPr>
          <p:nvPr>
            <p:ph type="ctrTitle"/>
          </p:nvPr>
        </p:nvSpPr>
        <p:spPr>
          <a:xfrm>
            <a:off x="1143000" y="1219200"/>
            <a:ext cx="6858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22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7"/>
          <p:cNvSpPr txBox="1">
            <a:spLocks noGrp="1"/>
          </p:cNvSpPr>
          <p:nvPr>
            <p:ph type="subTitle" idx="1"/>
          </p:nvPr>
        </p:nvSpPr>
        <p:spPr>
          <a:xfrm>
            <a:off x="1143000" y="3221039"/>
            <a:ext cx="6858000" cy="122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40" name="Google Shape;240;p67" descr="Imagen que contiene Texto"/>
          <p:cNvPicPr preferRelativeResize="0"/>
          <p:nvPr/>
        </p:nvPicPr>
        <p:blipFill rotWithShape="1">
          <a:blip r:embed="rId3">
            <a:alphaModFix/>
          </a:blip>
          <a:srcRect l="15286" t="40303" r="14714" b="40112"/>
          <a:stretch/>
        </p:blipFill>
        <p:spPr>
          <a:xfrm>
            <a:off x="3159445" y="5090160"/>
            <a:ext cx="2825114" cy="8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67" descr="Imagen que contiene Texto"/>
          <p:cNvPicPr preferRelativeResize="0"/>
          <p:nvPr/>
        </p:nvPicPr>
        <p:blipFill rotWithShape="1">
          <a:blip r:embed="rId3">
            <a:alphaModFix/>
          </a:blip>
          <a:srcRect l="16555" t="41477" r="56815" b="50713"/>
          <a:stretch/>
        </p:blipFill>
        <p:spPr>
          <a:xfrm>
            <a:off x="3832191" y="1305391"/>
            <a:ext cx="1479619" cy="447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67"/>
          <p:cNvSpPr/>
          <p:nvPr/>
        </p:nvSpPr>
        <p:spPr>
          <a:xfrm>
            <a:off x="3856121" y="401020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_002">
  <p:cSld name="Título_00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8"/>
          <p:cNvSpPr txBox="1">
            <a:spLocks noGrp="1"/>
          </p:cNvSpPr>
          <p:nvPr>
            <p:ph type="ctrTitle"/>
          </p:nvPr>
        </p:nvSpPr>
        <p:spPr>
          <a:xfrm>
            <a:off x="1143000" y="1272541"/>
            <a:ext cx="6858000" cy="195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3408"/>
              </a:buClr>
              <a:buSzPts val="2250"/>
              <a:buFont typeface="Arial"/>
              <a:buNone/>
              <a:defRPr sz="225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68"/>
          <p:cNvSpPr txBox="1">
            <a:spLocks noGrp="1"/>
          </p:cNvSpPr>
          <p:nvPr>
            <p:ph type="subTitle" idx="1"/>
          </p:nvPr>
        </p:nvSpPr>
        <p:spPr>
          <a:xfrm>
            <a:off x="1143000" y="3319010"/>
            <a:ext cx="6858000" cy="124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13408"/>
              </a:buClr>
              <a:buSzPts val="1200"/>
              <a:buNone/>
              <a:defRPr sz="120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6" name="Google Shape;246;p68"/>
          <p:cNvSpPr/>
          <p:nvPr/>
        </p:nvSpPr>
        <p:spPr>
          <a:xfrm>
            <a:off x="3856121" y="401020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68" descr="Texto"/>
          <p:cNvPicPr preferRelativeResize="0"/>
          <p:nvPr/>
        </p:nvPicPr>
        <p:blipFill rotWithShape="1">
          <a:blip r:embed="rId3">
            <a:alphaModFix/>
          </a:blip>
          <a:srcRect l="14454" t="39710" r="13741" b="38727"/>
          <a:stretch/>
        </p:blipFill>
        <p:spPr>
          <a:xfrm>
            <a:off x="3159000" y="5101200"/>
            <a:ext cx="2628944" cy="8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68" descr="Dibujo abstracto de colores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9254" y="1404256"/>
            <a:ext cx="1285493" cy="4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Guinda_003">
  <p:cSld name="Título Guinda_00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9"/>
          <p:cNvSpPr txBox="1">
            <a:spLocks noGrp="1"/>
          </p:cNvSpPr>
          <p:nvPr>
            <p:ph type="ctrTitle"/>
          </p:nvPr>
        </p:nvSpPr>
        <p:spPr>
          <a:xfrm>
            <a:off x="1143000" y="1701800"/>
            <a:ext cx="6858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22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9"/>
          <p:cNvSpPr txBox="1">
            <a:spLocks noGrp="1"/>
          </p:cNvSpPr>
          <p:nvPr>
            <p:ph type="subTitle" idx="1"/>
          </p:nvPr>
        </p:nvSpPr>
        <p:spPr>
          <a:xfrm>
            <a:off x="1143000" y="3703639"/>
            <a:ext cx="6858000" cy="122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2" name="Google Shape;252;p69"/>
          <p:cNvSpPr/>
          <p:nvPr/>
        </p:nvSpPr>
        <p:spPr>
          <a:xfrm>
            <a:off x="3856121" y="449280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69" descr="Imagen que contiene Texto"/>
          <p:cNvPicPr preferRelativeResize="0"/>
          <p:nvPr/>
        </p:nvPicPr>
        <p:blipFill rotWithShape="1">
          <a:blip r:embed="rId3">
            <a:alphaModFix/>
          </a:blip>
          <a:srcRect l="16555" t="41477" r="56815" b="50713"/>
          <a:stretch/>
        </p:blipFill>
        <p:spPr>
          <a:xfrm>
            <a:off x="3832191" y="1609723"/>
            <a:ext cx="1479619" cy="44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Blanco_004">
  <p:cSld name="Título Blanco_00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0"/>
          <p:cNvSpPr txBox="1">
            <a:spLocks noGrp="1"/>
          </p:cNvSpPr>
          <p:nvPr>
            <p:ph type="ctrTitle"/>
          </p:nvPr>
        </p:nvSpPr>
        <p:spPr>
          <a:xfrm>
            <a:off x="1143000" y="1754777"/>
            <a:ext cx="6858000" cy="182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3408"/>
              </a:buClr>
              <a:buSzPts val="2250"/>
              <a:buFont typeface="Arial"/>
              <a:buNone/>
              <a:defRPr sz="225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70"/>
          <p:cNvSpPr txBox="1">
            <a:spLocks noGrp="1"/>
          </p:cNvSpPr>
          <p:nvPr>
            <p:ph type="subTitle" idx="1"/>
          </p:nvPr>
        </p:nvSpPr>
        <p:spPr>
          <a:xfrm>
            <a:off x="1143000" y="3669530"/>
            <a:ext cx="6858000" cy="124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13408"/>
              </a:buClr>
              <a:buSzPts val="1200"/>
              <a:buNone/>
              <a:defRPr sz="120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7" name="Google Shape;257;p70"/>
          <p:cNvSpPr/>
          <p:nvPr/>
        </p:nvSpPr>
        <p:spPr>
          <a:xfrm>
            <a:off x="3856121" y="436072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70" descr="Dibujo abstracto de colores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9254" y="1754776"/>
            <a:ext cx="1285493" cy="4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1"/>
          <p:cNvSpPr txBox="1">
            <a:spLocks noGrp="1"/>
          </p:cNvSpPr>
          <p:nvPr>
            <p:ph type="body" idx="1"/>
          </p:nvPr>
        </p:nvSpPr>
        <p:spPr>
          <a:xfrm>
            <a:off x="628650" y="1874521"/>
            <a:ext cx="7886700" cy="432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Contenido con título">
  <p:cSld name="4_Contenido con título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3"/>
          <p:cNvSpPr/>
          <p:nvPr/>
        </p:nvSpPr>
        <p:spPr>
          <a:xfrm>
            <a:off x="5586413" y="0"/>
            <a:ext cx="2143125" cy="6858000"/>
          </a:xfrm>
          <a:prstGeom prst="parallelogram">
            <a:avLst>
              <a:gd name="adj" fmla="val 0"/>
            </a:avLst>
          </a:prstGeom>
          <a:solidFill>
            <a:srgbClr val="F2F2F2">
              <a:alpha val="2980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3"/>
          <p:cNvSpPr/>
          <p:nvPr/>
        </p:nvSpPr>
        <p:spPr>
          <a:xfrm>
            <a:off x="3490734" y="507334"/>
            <a:ext cx="5653266" cy="48495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3"/>
          <p:cNvSpPr/>
          <p:nvPr/>
        </p:nvSpPr>
        <p:spPr>
          <a:xfrm>
            <a:off x="12" y="1"/>
            <a:ext cx="3490722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73"/>
          <p:cNvSpPr txBox="1">
            <a:spLocks noGrp="1"/>
          </p:cNvSpPr>
          <p:nvPr>
            <p:ph type="title"/>
          </p:nvPr>
        </p:nvSpPr>
        <p:spPr>
          <a:xfrm>
            <a:off x="819150" y="1885126"/>
            <a:ext cx="2301625" cy="209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  <a:defRPr sz="3300" b="1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73"/>
          <p:cNvSpPr txBox="1">
            <a:spLocks noGrp="1"/>
          </p:cNvSpPr>
          <p:nvPr>
            <p:ph type="body" idx="1"/>
          </p:nvPr>
        </p:nvSpPr>
        <p:spPr>
          <a:xfrm>
            <a:off x="4888897" y="943430"/>
            <a:ext cx="3490722" cy="397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73"/>
          <p:cNvSpPr txBox="1">
            <a:spLocks noGrp="1"/>
          </p:cNvSpPr>
          <p:nvPr>
            <p:ph type="dt" idx="10"/>
          </p:nvPr>
        </p:nvSpPr>
        <p:spPr>
          <a:xfrm>
            <a:off x="5125594" y="6446839"/>
            <a:ext cx="1938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Google Shape;270;p73"/>
          <p:cNvSpPr txBox="1">
            <a:spLocks noGrp="1"/>
          </p:cNvSpPr>
          <p:nvPr>
            <p:ph type="ftr" idx="11"/>
          </p:nvPr>
        </p:nvSpPr>
        <p:spPr>
          <a:xfrm>
            <a:off x="822960" y="6446839"/>
            <a:ext cx="36347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73"/>
          <p:cNvSpPr txBox="1">
            <a:spLocks noGrp="1"/>
          </p:cNvSpPr>
          <p:nvPr>
            <p:ph type="sldNum" idx="12"/>
          </p:nvPr>
        </p:nvSpPr>
        <p:spPr>
          <a:xfrm>
            <a:off x="7781752" y="6446839"/>
            <a:ext cx="5850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272" name="Google Shape;272;p73"/>
          <p:cNvSpPr/>
          <p:nvPr/>
        </p:nvSpPr>
        <p:spPr>
          <a:xfrm>
            <a:off x="3277688" y="2322780"/>
            <a:ext cx="1011284" cy="12186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leyenda" type="picTx">
  <p:cSld name="PICTURE_WITH_CAPTIO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4"/>
          <p:cNvSpPr/>
          <p:nvPr/>
        </p:nvSpPr>
        <p:spPr>
          <a:xfrm>
            <a:off x="0" y="4578350"/>
            <a:ext cx="9141619" cy="22796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74"/>
          <p:cNvSpPr>
            <a:spLocks noGrp="1"/>
          </p:cNvSpPr>
          <p:nvPr>
            <p:ph type="pic" idx="2"/>
          </p:nvPr>
        </p:nvSpPr>
        <p:spPr>
          <a:xfrm>
            <a:off x="12" y="0"/>
            <a:ext cx="9143989" cy="45783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6" name="Google Shape;276;p74"/>
          <p:cNvSpPr txBox="1">
            <a:spLocks noGrp="1"/>
          </p:cNvSpPr>
          <p:nvPr>
            <p:ph type="title"/>
          </p:nvPr>
        </p:nvSpPr>
        <p:spPr>
          <a:xfrm>
            <a:off x="822960" y="4799362"/>
            <a:ext cx="7585234" cy="743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sz="3300" b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74"/>
          <p:cNvSpPr txBox="1">
            <a:spLocks noGrp="1"/>
          </p:cNvSpPr>
          <p:nvPr>
            <p:ph type="body" idx="1"/>
          </p:nvPr>
        </p:nvSpPr>
        <p:spPr>
          <a:xfrm>
            <a:off x="822959" y="5715000"/>
            <a:ext cx="758494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None/>
              <a:defRPr sz="135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78" name="Google Shape;278;p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74"/>
          <p:cNvSpPr txBox="1">
            <a:spLocks noGrp="1"/>
          </p:cNvSpPr>
          <p:nvPr>
            <p:ph type="ftr" idx="11"/>
          </p:nvPr>
        </p:nvSpPr>
        <p:spPr>
          <a:xfrm>
            <a:off x="822959" y="6446839"/>
            <a:ext cx="51136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7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281" name="Google Shape;281;p74"/>
          <p:cNvSpPr/>
          <p:nvPr/>
        </p:nvSpPr>
        <p:spPr>
          <a:xfrm>
            <a:off x="2652713" y="4535901"/>
            <a:ext cx="3838575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73581" y="1582053"/>
            <a:ext cx="6796836" cy="14735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54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9"/>
          <p:cNvSpPr txBox="1">
            <a:spLocks noGrp="1"/>
          </p:cNvSpPr>
          <p:nvPr>
            <p:ph type="body" idx="1"/>
          </p:nvPr>
        </p:nvSpPr>
        <p:spPr>
          <a:xfrm>
            <a:off x="628650" y="1825626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9"/>
          <p:cNvSpPr txBox="1">
            <a:spLocks noGrp="1"/>
          </p:cNvSpPr>
          <p:nvPr>
            <p:ph type="body" idx="2"/>
          </p:nvPr>
        </p:nvSpPr>
        <p:spPr>
          <a:xfrm>
            <a:off x="4629150" y="1825626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9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9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9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0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0196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064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925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12"/>
              <a:buFont typeface="Calibri"/>
              <a:buNone/>
              <a:defRPr sz="581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/>
            </a:lvl1pPr>
            <a:lvl2pPr lvl="1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None/>
              <a:defRPr sz="1937"/>
            </a:lvl2pPr>
            <a:lvl3pPr lvl="2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None/>
              <a:defRPr sz="1744"/>
            </a:lvl3pPr>
            <a:lvl4pPr lvl="3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4pPr>
            <a:lvl5pPr lvl="4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5pPr>
            <a:lvl6pPr lvl="5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6pPr>
            <a:lvl7pPr lvl="6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7pPr>
            <a:lvl8pPr lvl="7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8pPr>
            <a:lvl9pPr lvl="8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558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8"/>
          <p:cNvSpPr txBox="1"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12"/>
              <a:buFont typeface="Calibri"/>
              <a:buNone/>
              <a:defRPr sz="581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8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938"/>
              <a:buNone/>
              <a:defRPr sz="193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744"/>
              <a:buNone/>
              <a:defRPr sz="174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8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8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8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9020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9"/>
          <p:cNvSpPr txBox="1">
            <a:spLocks noGrp="1"/>
          </p:cNvSpPr>
          <p:nvPr>
            <p:ph type="body" idx="1"/>
          </p:nvPr>
        </p:nvSpPr>
        <p:spPr>
          <a:xfrm>
            <a:off x="628650" y="1825626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9"/>
          <p:cNvSpPr txBox="1">
            <a:spLocks noGrp="1"/>
          </p:cNvSpPr>
          <p:nvPr>
            <p:ph type="body" idx="2"/>
          </p:nvPr>
        </p:nvSpPr>
        <p:spPr>
          <a:xfrm>
            <a:off x="4629150" y="1825626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9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9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9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5157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0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 b="1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None/>
              <a:defRPr sz="1937" b="1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None/>
              <a:defRPr sz="1744" b="1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9pPr>
          </a:lstStyle>
          <a:p>
            <a:endParaRPr/>
          </a:p>
        </p:txBody>
      </p:sp>
      <p:sp>
        <p:nvSpPr>
          <p:cNvPr id="48" name="Google Shape;48;p60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0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 b="1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None/>
              <a:defRPr sz="1937" b="1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None/>
              <a:defRPr sz="1744" b="1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9pPr>
          </a:lstStyle>
          <a:p>
            <a:endParaRPr/>
          </a:p>
        </p:txBody>
      </p:sp>
      <p:sp>
        <p:nvSpPr>
          <p:cNvPr id="50" name="Google Shape;50;p60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0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0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0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511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1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1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1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919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545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marL="914400" lvl="1" indent="-400875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713"/>
              <a:buChar char="•"/>
              <a:defRPr sz="2713"/>
            </a:lvl2pPr>
            <a:lvl3pPr marL="1371600" lvl="2" indent="-376237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325"/>
              <a:buChar char="•"/>
              <a:defRPr sz="2325"/>
            </a:lvl3pPr>
            <a:lvl4pPr marL="1828800" lvl="3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4pPr>
            <a:lvl5pPr marL="2286000" lvl="4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5pPr>
            <a:lvl6pPr marL="2743200" lvl="5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6pPr>
            <a:lvl7pPr marL="3200400" lvl="6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7pPr>
            <a:lvl8pPr marL="3657600" lvl="7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8pPr>
            <a:lvl9pPr marL="4114800" lvl="8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9pPr>
          </a:lstStyle>
          <a:p>
            <a:endParaRPr/>
          </a:p>
        </p:txBody>
      </p:sp>
      <p:sp>
        <p:nvSpPr>
          <p:cNvPr id="61" name="Google Shape;61;p6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357"/>
              <a:buNone/>
              <a:defRPr sz="1357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97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0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 b="1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None/>
              <a:defRPr sz="1937" b="1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None/>
              <a:defRPr sz="1744" b="1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9pPr>
          </a:lstStyle>
          <a:p>
            <a:endParaRPr/>
          </a:p>
        </p:txBody>
      </p:sp>
      <p:sp>
        <p:nvSpPr>
          <p:cNvPr id="48" name="Google Shape;48;p60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0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 b="1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None/>
              <a:defRPr sz="1937" b="1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None/>
              <a:defRPr sz="1744" b="1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9pPr>
          </a:lstStyle>
          <a:p>
            <a:endParaRPr/>
          </a:p>
        </p:txBody>
      </p:sp>
      <p:sp>
        <p:nvSpPr>
          <p:cNvPr id="50" name="Google Shape;50;p60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0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0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0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3"/>
          <p:cNvSpPr txBox="1"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3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357"/>
              <a:buNone/>
              <a:defRPr sz="1357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9pPr>
          </a:lstStyle>
          <a:p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987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5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497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 rot="5400000">
            <a:off x="4623595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5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71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1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1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1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545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marL="914400" lvl="1" indent="-400875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713"/>
              <a:buChar char="•"/>
              <a:defRPr sz="2713"/>
            </a:lvl2pPr>
            <a:lvl3pPr marL="1371600" lvl="2" indent="-376237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325"/>
              <a:buChar char="•"/>
              <a:defRPr sz="2325"/>
            </a:lvl3pPr>
            <a:lvl4pPr marL="1828800" lvl="3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4pPr>
            <a:lvl5pPr marL="2286000" lvl="4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5pPr>
            <a:lvl6pPr marL="2743200" lvl="5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6pPr>
            <a:lvl7pPr marL="3200400" lvl="6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7pPr>
            <a:lvl8pPr marL="3657600" lvl="7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8pPr>
            <a:lvl9pPr marL="4114800" lvl="8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9pPr>
          </a:lstStyle>
          <a:p>
            <a:endParaRPr/>
          </a:p>
        </p:txBody>
      </p:sp>
      <p:sp>
        <p:nvSpPr>
          <p:cNvPr id="61" name="Google Shape;61;p6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357"/>
              <a:buNone/>
              <a:defRPr sz="1357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3"/>
          <p:cNvSpPr txBox="1"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3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357"/>
              <a:buNone/>
              <a:defRPr sz="1357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9pPr>
          </a:lstStyle>
          <a:p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5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 rot="5400000">
            <a:off x="4623595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5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1205" y="1509765"/>
            <a:ext cx="8456295" cy="1525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1212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42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3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0875" algn="l" rtl="0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713"/>
              <a:buFont typeface="Arial"/>
              <a:buChar char="•"/>
              <a:defRPr sz="27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6237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325"/>
              <a:buFont typeface="Arial"/>
              <a:buChar char="•"/>
              <a:defRPr sz="23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1663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Font typeface="Arial"/>
              <a:buChar char="•"/>
              <a:defRPr sz="1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93" r:id="rId9"/>
    <p:sldLayoutId id="214748369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6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29257" y="658749"/>
            <a:ext cx="6285484" cy="1002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8422" y="1328038"/>
            <a:ext cx="8587740" cy="4592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77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3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0875" algn="l" rtl="0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713"/>
              <a:buFont typeface="Arial"/>
              <a:buChar char="•"/>
              <a:defRPr sz="27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6237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325"/>
              <a:buFont typeface="Arial"/>
              <a:buChar char="•"/>
              <a:defRPr sz="23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1663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Font typeface="Arial"/>
              <a:buChar char="•"/>
              <a:defRPr sz="1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867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microsoft.com/office/2007/relationships/hdphoto" Target="../media/hdphoto7.wdp"/><Relationship Id="rId26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5" Type="http://schemas.openxmlformats.org/officeDocument/2006/relationships/image" Target="../media/image35.png"/><Relationship Id="rId2" Type="http://schemas.openxmlformats.org/officeDocument/2006/relationships/image" Target="../media/image2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microsoft.com/office/2007/relationships/hdphoto" Target="../media/hdphoto9.wdp"/><Relationship Id="rId32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23" Type="http://schemas.openxmlformats.org/officeDocument/2006/relationships/image" Target="../media/image34.png"/><Relationship Id="rId28" Type="http://schemas.openxmlformats.org/officeDocument/2006/relationships/image" Target="../media/image38.png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31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image" Target="../media/image33.png"/><Relationship Id="rId27" Type="http://schemas.openxmlformats.org/officeDocument/2006/relationships/image" Target="../media/image37.jpeg"/><Relationship Id="rId30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3581" y="3802382"/>
            <a:ext cx="6796836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SEPTIEMBRE</a:t>
            </a:r>
            <a:r>
              <a:rPr kumimoji="0" sz="2800" b="1" i="0" u="none" strike="noStrike" kern="0" cap="none" spc="-11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–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DICIEMBRE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2025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59379" y="3183635"/>
            <a:ext cx="3825240" cy="166370"/>
          </a:xfrm>
          <a:custGeom>
            <a:avLst/>
            <a:gdLst/>
            <a:ahLst/>
            <a:cxnLst/>
            <a:rect l="l" t="t" r="r" b="b"/>
            <a:pathLst>
              <a:path w="3825240" h="166370">
                <a:moveTo>
                  <a:pt x="3825240" y="0"/>
                </a:moveTo>
                <a:lnTo>
                  <a:pt x="0" y="0"/>
                </a:lnTo>
                <a:lnTo>
                  <a:pt x="0" y="166115"/>
                </a:lnTo>
                <a:lnTo>
                  <a:pt x="3825240" y="166115"/>
                </a:lnTo>
                <a:lnTo>
                  <a:pt x="3825240" y="0"/>
                </a:lnTo>
                <a:close/>
              </a:path>
            </a:pathLst>
          </a:custGeom>
          <a:solidFill>
            <a:srgbClr val="006C6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59379" y="3427476"/>
            <a:ext cx="3825240" cy="166370"/>
          </a:xfrm>
          <a:custGeom>
            <a:avLst/>
            <a:gdLst/>
            <a:ahLst/>
            <a:cxnLst/>
            <a:rect l="l" t="t" r="r" b="b"/>
            <a:pathLst>
              <a:path w="3825240" h="166370">
                <a:moveTo>
                  <a:pt x="3825240" y="0"/>
                </a:moveTo>
                <a:lnTo>
                  <a:pt x="0" y="0"/>
                </a:lnTo>
                <a:lnTo>
                  <a:pt x="0" y="166115"/>
                </a:lnTo>
                <a:lnTo>
                  <a:pt x="3825240" y="166115"/>
                </a:lnTo>
                <a:lnTo>
                  <a:pt x="3825240" y="0"/>
                </a:lnTo>
                <a:close/>
              </a:path>
            </a:pathLst>
          </a:custGeom>
          <a:solidFill>
            <a:srgbClr val="009C8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449316" y="1683656"/>
            <a:ext cx="8245365" cy="12616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3520" marR="5080" indent="1157605" algn="l">
              <a:lnSpc>
                <a:spcPct val="105600"/>
              </a:lnSpc>
              <a:spcBef>
                <a:spcPts val="105"/>
              </a:spcBef>
            </a:pPr>
            <a:r>
              <a:rPr lang="es-MX" sz="4000" dirty="0">
                <a:solidFill>
                  <a:srgbClr val="585858"/>
                </a:solidFill>
                <a:latin typeface="Verdana"/>
                <a:cs typeface="Verdana"/>
              </a:rPr>
              <a:t>    </a:t>
            </a:r>
            <a:r>
              <a:rPr sz="4000" dirty="0">
                <a:solidFill>
                  <a:srgbClr val="585858"/>
                </a:solidFill>
                <a:latin typeface="Verdana"/>
                <a:cs typeface="Verdana"/>
              </a:rPr>
              <a:t>PUNTO</a:t>
            </a:r>
            <a:r>
              <a:rPr sz="4000" spc="-16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4000" spc="-10" dirty="0">
                <a:solidFill>
                  <a:srgbClr val="585858"/>
                </a:solidFill>
                <a:latin typeface="Verdana"/>
                <a:cs typeface="Verdana"/>
              </a:rPr>
              <a:t>No.5.</a:t>
            </a:r>
            <a:r>
              <a:rPr lang="es-MX" sz="4000" spc="-10" dirty="0">
                <a:solidFill>
                  <a:srgbClr val="585858"/>
                </a:solidFill>
                <a:latin typeface="Verdana"/>
                <a:cs typeface="Verdana"/>
              </a:rPr>
              <a:t>3</a:t>
            </a:r>
            <a:r>
              <a:rPr sz="4000" spc="-1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4000" dirty="0">
                <a:solidFill>
                  <a:srgbClr val="585858"/>
                </a:solidFill>
                <a:latin typeface="Verdana"/>
                <a:cs typeface="Verdana"/>
              </a:rPr>
              <a:t>INFORME</a:t>
            </a:r>
            <a:r>
              <a:rPr sz="4000" spc="-2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lang="es-MX" sz="4000" spc="-10" dirty="0">
                <a:solidFill>
                  <a:srgbClr val="585858"/>
                </a:solidFill>
                <a:latin typeface="Verdana"/>
                <a:cs typeface="Verdana"/>
              </a:rPr>
              <a:t>DE VINCULACIÓN</a:t>
            </a:r>
            <a:endParaRPr sz="4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9963" y="3312588"/>
            <a:ext cx="2044024" cy="293217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591" y="3429000"/>
            <a:ext cx="2115539" cy="2932170"/>
          </a:xfrm>
          <a:prstGeom prst="rect">
            <a:avLst/>
          </a:prstGeom>
        </p:spPr>
      </p:pic>
      <p:pic>
        <p:nvPicPr>
          <p:cNvPr id="12" name="Marcador de contenido 5">
            <a:extLst>
              <a:ext uri="{FF2B5EF4-FFF2-40B4-BE49-F238E27FC236}">
                <a16:creationId xmlns:a16="http://schemas.microsoft.com/office/drawing/2014/main" id="{4F5493DD-9E08-9094-9721-CD8793ADE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0696" y="2970684"/>
            <a:ext cx="2118844" cy="304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C3DA347-6F91-D75A-3EC4-93C6049E1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10" y="2970684"/>
            <a:ext cx="2196302" cy="293217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B1A5DF1-C88A-4274-BEA6-624D7B449F07}"/>
              </a:ext>
            </a:extLst>
          </p:cNvPr>
          <p:cNvSpPr txBox="1"/>
          <p:nvPr/>
        </p:nvSpPr>
        <p:spPr>
          <a:xfrm>
            <a:off x="191591" y="846245"/>
            <a:ext cx="8791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Como parte de la campaña de promoción de la oferta educativa de nuestra Universidad, se realizaron visitas y actividades en instituciones de Educación Media Superior de la región de Guaymas y Empalme. Se instalaron módulos informativos, se distribuyeron volantes y calcas en distintos puntos de la ciudad, y se realizó promoción en medios digitales, con el objetivo de captar estudiantes de nuevo ingreso.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1471272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D36BD2F0-F427-7D9B-CBC2-31F4D730E237}"/>
              </a:ext>
            </a:extLst>
          </p:cNvPr>
          <p:cNvSpPr/>
          <p:nvPr/>
        </p:nvSpPr>
        <p:spPr>
          <a:xfrm>
            <a:off x="428587" y="3840630"/>
            <a:ext cx="8586825" cy="1980308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4B6738-63F7-43C7-98F7-CF66BCBF2C8C}"/>
              </a:ext>
            </a:extLst>
          </p:cNvPr>
          <p:cNvSpPr txBox="1"/>
          <p:nvPr/>
        </p:nvSpPr>
        <p:spPr>
          <a:xfrm>
            <a:off x="1819941" y="744674"/>
            <a:ext cx="58041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SESIÓN COMITÉ DE SALUD</a:t>
            </a:r>
            <a:endParaRPr lang="es-MX" sz="3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12A0B3-A83F-4C79-A208-964DAA9222CE}"/>
              </a:ext>
            </a:extLst>
          </p:cNvPr>
          <p:cNvSpPr txBox="1"/>
          <p:nvPr/>
        </p:nvSpPr>
        <p:spPr>
          <a:xfrm>
            <a:off x="375986" y="1419307"/>
            <a:ext cx="8392028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ES" sz="2000" dirty="0"/>
              <a:t>Se llevó a cabo la sesión del Comité de Salud, en la cual se dieron a conocer los avances y las actividades realizadas durante el periodo mayo-agosto, dentro del programa de prevención en temas de salud mental, atenciones psicológicas y nutricionales, así como actividades deportivas.</a:t>
            </a:r>
            <a:endParaRPr lang="en-US" sz="2000" dirty="0"/>
          </a:p>
        </p:txBody>
      </p:sp>
      <p:pic>
        <p:nvPicPr>
          <p:cNvPr id="6" name="Imagen 5" descr="Recorte de pantalla">
            <a:extLst>
              <a:ext uri="{FF2B5EF4-FFF2-40B4-BE49-F238E27FC236}">
                <a16:creationId xmlns:a16="http://schemas.microsoft.com/office/drawing/2014/main" id="{975A09F4-0118-49D1-A1B5-540F2875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1"/>
          <a:stretch/>
        </p:blipFill>
        <p:spPr>
          <a:xfrm>
            <a:off x="1171340" y="3306796"/>
            <a:ext cx="2595341" cy="3007996"/>
          </a:xfrm>
          <a:prstGeom prst="rect">
            <a:avLst/>
          </a:prstGeom>
        </p:spPr>
      </p:pic>
      <p:pic>
        <p:nvPicPr>
          <p:cNvPr id="7" name="Imagen 6" descr="Recorte de pantalla">
            <a:extLst>
              <a:ext uri="{FF2B5EF4-FFF2-40B4-BE49-F238E27FC236}">
                <a16:creationId xmlns:a16="http://schemas.microsoft.com/office/drawing/2014/main" id="{DBD5BA16-481D-4550-BC23-F2D0BFC5A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 b="4873"/>
          <a:stretch/>
        </p:blipFill>
        <p:spPr>
          <a:xfrm>
            <a:off x="4195579" y="3306796"/>
            <a:ext cx="4390935" cy="30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5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A7F58D-A6EF-4DA9-A7D1-5F74BC36705E}"/>
              </a:ext>
            </a:extLst>
          </p:cNvPr>
          <p:cNvSpPr txBox="1">
            <a:spLocks/>
          </p:cNvSpPr>
          <p:nvPr/>
        </p:nvSpPr>
        <p:spPr>
          <a:xfrm>
            <a:off x="1544101" y="679579"/>
            <a:ext cx="6329037" cy="96427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CONCIENTIZACIÓN SOBRE EL CÁNCER  DE MAMA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B9936AC-FAED-4A26-AB65-4F96A3AF6001}"/>
              </a:ext>
            </a:extLst>
          </p:cNvPr>
          <p:cNvSpPr txBox="1"/>
          <p:nvPr/>
        </p:nvSpPr>
        <p:spPr>
          <a:xfrm>
            <a:off x="586464" y="1690739"/>
            <a:ext cx="8077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 invitó a la comunidad estudiantil a participar en la actividad cultural “cartel alusivo a la concientización sobre el cáncer de mama”. En esta institución </a:t>
            </a:r>
            <a:r>
              <a:rPr lang="es-ES" sz="2000" dirty="0"/>
              <a:t>promovemos la prevención, la detección temprana y el apoyo solidario hacia quienes enfrentan esta enfermedad.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993604B4-1F87-4B23-A7F0-D55D9DC983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90" y="2965992"/>
            <a:ext cx="2420619" cy="33233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618A8E4-7189-4A66-A233-0272C4D81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3"/>
          <a:stretch/>
        </p:blipFill>
        <p:spPr>
          <a:xfrm>
            <a:off x="206234" y="3429000"/>
            <a:ext cx="2843884" cy="264439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2E42BC39-3762-4E96-92A5-66D6D5A3E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8" b="12652"/>
          <a:stretch/>
        </p:blipFill>
        <p:spPr>
          <a:xfrm>
            <a:off x="6041550" y="3310289"/>
            <a:ext cx="2896216" cy="2634711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2049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4F4E64-9403-0E30-FAA9-5A0B71B36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67" y="43828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j-lt"/>
              </a:rPr>
              <a:t>JORNADA DE  PREVENCIÓN DE SALUD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C7412F4-A7D0-4468-07CF-B28EA03A03C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76" y="3112221"/>
            <a:ext cx="2545979" cy="3122907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722469-C424-096A-A7C0-8764F9EC1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64" y="3112221"/>
            <a:ext cx="2545979" cy="316676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7315E82-95C1-8B7D-7B72-ED5C9D934D62}"/>
              </a:ext>
            </a:extLst>
          </p:cNvPr>
          <p:cNvSpPr txBox="1"/>
          <p:nvPr/>
        </p:nvSpPr>
        <p:spPr>
          <a:xfrm>
            <a:off x="196645" y="1173229"/>
            <a:ext cx="8819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Con el objetivo de promover hábitos saludables, brindar servicios médicos preventivos y facilitar el acceso a información y recursos que contribuyan a mejorar la calidad de vida, se recibió el módulo </a:t>
            </a:r>
            <a:r>
              <a:rPr lang="es-ES" sz="2000" b="1" dirty="0">
                <a:solidFill>
                  <a:srgbClr val="993366"/>
                </a:solidFill>
              </a:rPr>
              <a:t>PREVENIMSS</a:t>
            </a:r>
            <a:r>
              <a:rPr lang="es-ES" sz="2000" dirty="0"/>
              <a:t> para personal docente, administrativo y alumnado. Durante la jornada se realizaron acciones como vacunación, medición de niveles de glucosa, desparasitación, entre otros servicios preventivos.</a:t>
            </a:r>
            <a:endParaRPr lang="en-US" sz="2000" dirty="0"/>
          </a:p>
        </p:txBody>
      </p:sp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A5ED39CE-1E20-83B1-200C-65014557B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2" y="3139567"/>
            <a:ext cx="2545979" cy="32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5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0541" y="730318"/>
            <a:ext cx="4601746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BIENESTAR</a:t>
            </a:r>
            <a:r>
              <a:rPr sz="3200" spc="-50" dirty="0"/>
              <a:t> </a:t>
            </a:r>
            <a:r>
              <a:rPr sz="3200" dirty="0"/>
              <a:t>Y</a:t>
            </a:r>
            <a:r>
              <a:rPr sz="3200" spc="-70" dirty="0"/>
              <a:t> </a:t>
            </a:r>
            <a:r>
              <a:rPr sz="3200" spc="-20" dirty="0"/>
              <a:t>SALUD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00445" y="2004133"/>
            <a:ext cx="3384067" cy="14715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13970" algn="ctr">
              <a:lnSpc>
                <a:spcPct val="100000"/>
              </a:lnSpc>
              <a:spcBef>
                <a:spcPts val="95"/>
              </a:spcBef>
            </a:pPr>
            <a:r>
              <a:rPr sz="1800" b="1" spc="-20" dirty="0">
                <a:latin typeface="Arial"/>
                <a:cs typeface="Arial"/>
              </a:rPr>
              <a:t>TOTAL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CASOS ATENDIDOS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EN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PSICOLOGÍA </a:t>
            </a:r>
            <a:r>
              <a:rPr sz="1800" b="1" dirty="0">
                <a:latin typeface="Arial"/>
                <a:cs typeface="Arial"/>
              </a:rPr>
              <a:t>EN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EL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PERIODO:</a:t>
            </a:r>
            <a:r>
              <a:rPr sz="1800" b="1" spc="-130" dirty="0">
                <a:latin typeface="Arial"/>
                <a:cs typeface="Arial"/>
              </a:rPr>
              <a:t> </a:t>
            </a:r>
            <a:endParaRPr lang="es-419" sz="1800" b="1" spc="-130" dirty="0">
              <a:latin typeface="Arial"/>
              <a:cs typeface="Arial"/>
            </a:endParaRPr>
          </a:p>
          <a:p>
            <a:pPr marL="12065" marR="5080" indent="-13970" algn="ctr">
              <a:lnSpc>
                <a:spcPct val="100000"/>
              </a:lnSpc>
              <a:spcBef>
                <a:spcPts val="95"/>
              </a:spcBef>
            </a:pPr>
            <a:r>
              <a:rPr lang="es-MX" sz="4000" b="1" dirty="0">
                <a:solidFill>
                  <a:srgbClr val="993366"/>
                </a:solidFill>
              </a:rPr>
              <a:t>75 </a:t>
            </a:r>
            <a:r>
              <a:rPr sz="4000" b="1" spc="-10" dirty="0">
                <a:solidFill>
                  <a:srgbClr val="993366"/>
                </a:solidFill>
                <a:latin typeface="Arial"/>
                <a:cs typeface="Arial"/>
              </a:rPr>
              <a:t>ALUMNOS</a:t>
            </a:r>
            <a:endParaRPr sz="4000" dirty="0">
              <a:solidFill>
                <a:srgbClr val="993366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68085" y="4216905"/>
            <a:ext cx="3067571" cy="11483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800" b="1" spc="-20" dirty="0">
                <a:latin typeface="Arial"/>
                <a:cs typeface="Arial"/>
              </a:rPr>
              <a:t>TOTAL</a:t>
            </a:r>
            <a:r>
              <a:rPr lang="es-MX"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CONSULTAS EN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ts val="1920"/>
              </a:lnSpc>
              <a:spcBef>
                <a:spcPts val="5"/>
              </a:spcBef>
            </a:pPr>
            <a:r>
              <a:rPr sz="1800" b="1" spc="-10" dirty="0">
                <a:latin typeface="Arial"/>
                <a:cs typeface="Arial"/>
              </a:rPr>
              <a:t>ENFERMERÍA:</a:t>
            </a:r>
            <a:endParaRPr sz="1800" dirty="0">
              <a:latin typeface="Arial"/>
              <a:cs typeface="Arial"/>
            </a:endParaRPr>
          </a:p>
          <a:p>
            <a:pPr marL="36830" algn="ctr">
              <a:lnSpc>
                <a:spcPct val="100000"/>
              </a:lnSpc>
            </a:pPr>
            <a:r>
              <a:rPr lang="es-MX" sz="4000" b="1" spc="-10" dirty="0">
                <a:solidFill>
                  <a:srgbClr val="993366"/>
                </a:solidFill>
                <a:latin typeface="Arial"/>
                <a:cs typeface="Arial"/>
              </a:rPr>
              <a:t>64 </a:t>
            </a:r>
            <a:r>
              <a:rPr sz="4000" b="1" spc="-10" dirty="0">
                <a:solidFill>
                  <a:srgbClr val="993366"/>
                </a:solidFill>
                <a:latin typeface="Arial"/>
                <a:cs typeface="Arial"/>
              </a:rPr>
              <a:t>CITAS</a:t>
            </a:r>
            <a:endParaRPr sz="4000" dirty="0">
              <a:solidFill>
                <a:srgbClr val="993366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27810" y="4991734"/>
            <a:ext cx="3443604" cy="0"/>
          </a:xfrm>
          <a:custGeom>
            <a:avLst/>
            <a:gdLst/>
            <a:ahLst/>
            <a:cxnLst/>
            <a:rect l="l" t="t" r="r" b="b"/>
            <a:pathLst>
              <a:path w="3443604">
                <a:moveTo>
                  <a:pt x="0" y="0"/>
                </a:moveTo>
                <a:lnTo>
                  <a:pt x="3443173" y="0"/>
                </a:lnTo>
              </a:path>
            </a:pathLst>
          </a:custGeom>
          <a:ln w="952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30" y="1445560"/>
            <a:ext cx="2745868" cy="231766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15" y="3730221"/>
            <a:ext cx="3737807" cy="2634184"/>
          </a:xfrm>
          <a:prstGeom prst="rect">
            <a:avLst/>
          </a:prstGeom>
        </p:spPr>
      </p:pic>
      <p:pic>
        <p:nvPicPr>
          <p:cNvPr id="29" name="Marcador de contenido 3">
            <a:extLst>
              <a:ext uri="{FF2B5EF4-FFF2-40B4-BE49-F238E27FC236}">
                <a16:creationId xmlns:a16="http://schemas.microsoft.com/office/drawing/2014/main" id="{98B7A88A-32FF-4FCB-88D3-572B84C569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4" y="1445034"/>
            <a:ext cx="2256899" cy="2285187"/>
          </a:xfrm>
          <a:prstGeom prst="rect">
            <a:avLst/>
          </a:prstGeom>
        </p:spPr>
      </p:pic>
      <p:pic>
        <p:nvPicPr>
          <p:cNvPr id="30" name="Picture 2" descr="Fortalecimiento de los Sistemas de Salud | UNICEF SBC GUIDANCE">
            <a:extLst>
              <a:ext uri="{FF2B5EF4-FFF2-40B4-BE49-F238E27FC236}">
                <a16:creationId xmlns:a16="http://schemas.microsoft.com/office/drawing/2014/main" id="{55CE99CF-A101-4E70-9841-738DFB68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4" y="4991734"/>
            <a:ext cx="1271906" cy="120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187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926797"/>
              </p:ext>
            </p:extLst>
          </p:nvPr>
        </p:nvGraphicFramePr>
        <p:xfrm>
          <a:off x="604443" y="782827"/>
          <a:ext cx="7871458" cy="5691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5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5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590"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es-MX" sz="24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CAMPAÑA</a:t>
                      </a:r>
                      <a:r>
                        <a:rPr lang="es-MX" sz="2400" b="1" baseline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DIGITAL DE PREVENCIÓN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3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9865">
                <a:tc gridSpan="2">
                  <a:txBody>
                    <a:bodyPr/>
                    <a:lstStyle/>
                    <a:p>
                      <a:pPr marL="91440" marR="83185" algn="just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endParaRPr sz="1400" dirty="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9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4175" marR="387985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176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4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1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264" marR="403225">
                        <a:lnSpc>
                          <a:spcPct val="99400"/>
                        </a:lnSpc>
                        <a:spcBef>
                          <a:spcPts val="380"/>
                        </a:spcBef>
                      </a:pP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4FDF2D11-706B-7E62-9B37-1049B9A20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4" y="1211038"/>
            <a:ext cx="2768227" cy="28399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3831170-94FA-9402-4ADF-F5413607C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51" y="4051006"/>
            <a:ext cx="3895750" cy="238442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4416044-528A-513E-D996-42231E44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73" y="1193723"/>
            <a:ext cx="2539388" cy="28745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CD55F87-797B-A343-FC1D-9C81ADF3F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13" y="1208111"/>
            <a:ext cx="2539388" cy="28745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0040E12-696E-6D07-95C6-2AB0D87D4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2" y="4118272"/>
            <a:ext cx="3912310" cy="23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97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4AF9E13B-F137-37C1-1708-698BD0B06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07" y="1334757"/>
            <a:ext cx="1518031" cy="268884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E3E135-8FDF-8657-8769-24DFF6B20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79" y="4095855"/>
            <a:ext cx="1961630" cy="226080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BC7E941-37C0-8185-29B1-2B6FCC2BC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94" y="1446734"/>
            <a:ext cx="2445040" cy="248554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449CB5B-D1CD-3D33-CFD5-0D8485783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11" y="4151381"/>
            <a:ext cx="2599458" cy="2337126"/>
          </a:xfrm>
          <a:prstGeom prst="rect">
            <a:avLst/>
          </a:prstGeom>
        </p:spPr>
      </p:pic>
      <p:pic>
        <p:nvPicPr>
          <p:cNvPr id="16" name="Marcador de contenido 4">
            <a:extLst>
              <a:ext uri="{FF2B5EF4-FFF2-40B4-BE49-F238E27FC236}">
                <a16:creationId xmlns:a16="http://schemas.microsoft.com/office/drawing/2014/main" id="{9E4CE845-5832-3BD8-297A-A3F11E604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17" y="1443277"/>
            <a:ext cx="2042250" cy="252668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3F94FB8-A307-C326-B531-B5030C80A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8" y="1393979"/>
            <a:ext cx="1833246" cy="262962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1B5D8F8-E2A5-6340-19A6-3D64FCEABA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" y="4108938"/>
            <a:ext cx="2231648" cy="2125028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81A7F58D-A6EF-4DA9-A7D1-5F74BC36705E}"/>
              </a:ext>
            </a:extLst>
          </p:cNvPr>
          <p:cNvSpPr txBox="1">
            <a:spLocks/>
          </p:cNvSpPr>
          <p:nvPr/>
        </p:nvSpPr>
        <p:spPr>
          <a:xfrm>
            <a:off x="642730" y="624034"/>
            <a:ext cx="7858539" cy="43441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BOLSA DE TRABAJO</a:t>
            </a:r>
          </a:p>
        </p:txBody>
      </p:sp>
    </p:spTree>
    <p:extLst>
      <p:ext uri="{BB962C8B-B14F-4D97-AF65-F5344CB8AC3E}">
        <p14:creationId xmlns:p14="http://schemas.microsoft.com/office/powerpoint/2010/main" val="270566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89;p1"/>
          <p:cNvSpPr/>
          <p:nvPr/>
        </p:nvSpPr>
        <p:spPr>
          <a:xfrm flipV="1">
            <a:off x="674882" y="4297244"/>
            <a:ext cx="7361876" cy="20022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4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CF86899-F578-495F-9F49-3D1D2CCE161F}"/>
              </a:ext>
            </a:extLst>
          </p:cNvPr>
          <p:cNvSpPr txBox="1"/>
          <p:nvPr/>
        </p:nvSpPr>
        <p:spPr>
          <a:xfrm>
            <a:off x="674882" y="829685"/>
            <a:ext cx="79734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ACTIVIDADES EXTRACURRICULARES</a:t>
            </a:r>
            <a:endParaRPr kumimoji="0" lang="es-MX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4B5D37-D283-4490-BA5D-EDEB3ECFF7F6}"/>
              </a:ext>
            </a:extLst>
          </p:cNvPr>
          <p:cNvSpPr txBox="1"/>
          <p:nvPr/>
        </p:nvSpPr>
        <p:spPr>
          <a:xfrm>
            <a:off x="389137" y="1387578"/>
            <a:ext cx="8544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Contamos con un total de </a:t>
            </a:r>
            <a:r>
              <a:rPr kumimoji="0" lang="es-MX" sz="3200" b="1" i="0" u="none" strike="noStrike" kern="0" cap="none" spc="0" normalizeH="0" baseline="0" noProof="0" dirty="0">
                <a:ln>
                  <a:noFill/>
                </a:ln>
                <a:solidFill>
                  <a:srgbClr val="006B6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163</a:t>
            </a: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alumnos inscritos en actividades extracurriculares: voleibol, box, futbol, basquetbol, grupo de baile, música, herramientas tecnológicas, entrenamiento funcional y cinematografía.</a:t>
            </a: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FB1025-5C43-404D-8554-45AEB7FA3EA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62" y="2694623"/>
            <a:ext cx="1982563" cy="1550115"/>
          </a:xfrm>
          <a:prstGeom prst="rect">
            <a:avLst/>
          </a:prstGeom>
        </p:spPr>
      </p:pic>
      <p:pic>
        <p:nvPicPr>
          <p:cNvPr id="6" name="Imagen4">
            <a:extLst>
              <a:ext uri="{FF2B5EF4-FFF2-40B4-BE49-F238E27FC236}">
                <a16:creationId xmlns:a16="http://schemas.microsoft.com/office/drawing/2014/main" id="{AC5A2882-E064-42C0-BC12-591316DDC34F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48202" y="2667516"/>
            <a:ext cx="1668412" cy="1550119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D67C9F4-FC5D-4A05-8F77-D457A936A5E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968" y="2694619"/>
            <a:ext cx="1563314" cy="155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CB9003-C898-40D7-A63E-4CF93A638C9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96" y="4554893"/>
            <a:ext cx="1668413" cy="17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4 Imagen">
            <a:extLst>
              <a:ext uri="{FF2B5EF4-FFF2-40B4-BE49-F238E27FC236}">
                <a16:creationId xmlns:a16="http://schemas.microsoft.com/office/drawing/2014/main" id="{D620D06F-A34B-4AEC-AA94-4967D647986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81847" y="4554893"/>
            <a:ext cx="1962396" cy="1733000"/>
          </a:xfrm>
          <a:prstGeom prst="rect">
            <a:avLst/>
          </a:prstGeom>
        </p:spPr>
      </p:pic>
      <p:pic>
        <p:nvPicPr>
          <p:cNvPr id="12" name="Picture 116">
            <a:extLst>
              <a:ext uri="{FF2B5EF4-FFF2-40B4-BE49-F238E27FC236}">
                <a16:creationId xmlns:a16="http://schemas.microsoft.com/office/drawing/2014/main" id="{80BAF3A8-4E7C-4320-8146-07529D06FD41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661593" y="4583551"/>
            <a:ext cx="1563314" cy="16756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925AC70-9680-4039-BFE1-46DE95D1034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70" y="4583551"/>
            <a:ext cx="1682025" cy="17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92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18F92A-2003-45C2-A849-28DBD77F3BAC}"/>
              </a:ext>
            </a:extLst>
          </p:cNvPr>
          <p:cNvSpPr txBox="1"/>
          <p:nvPr/>
        </p:nvSpPr>
        <p:spPr>
          <a:xfrm>
            <a:off x="517375" y="719058"/>
            <a:ext cx="78717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ENCUENTRO DEPORTIVO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UTG VS CONALEP EMPALME</a:t>
            </a: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C0EE71C-8802-4077-9EEB-133E88E2E96A}"/>
              </a:ext>
            </a:extLst>
          </p:cNvPr>
          <p:cNvSpPr txBox="1">
            <a:spLocks/>
          </p:cNvSpPr>
          <p:nvPr/>
        </p:nvSpPr>
        <p:spPr>
          <a:xfrm>
            <a:off x="634079" y="1611610"/>
            <a:ext cx="7638384" cy="114229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Consolidando un espacio de interacción deportiva entre ambas instituciones</a:t>
            </a:r>
            <a:r>
              <a:rPr lang="es-ES" sz="2000" dirty="0"/>
              <a:t> y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favoreciendo la formación integral y lazos de colaboración institucional, se llevó a cabo este encuentro en un marco de respeto, disciplina y espíritu deportivo.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349FB8-F136-4426-9003-B883526A8D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37" y="3005380"/>
            <a:ext cx="2573992" cy="29525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838CF39-6E67-4B0A-81D1-2688FBF10D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31" y="3005380"/>
            <a:ext cx="2465532" cy="295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82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3DF127-DCAD-5E74-1B47-F4A4A719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640" y="663784"/>
            <a:ext cx="4482713" cy="72469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TORNEO DE FUTBOL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D79F363-039E-F0B2-CDDE-2D4C055817F8}"/>
              </a:ext>
            </a:extLst>
          </p:cNvPr>
          <p:cNvSpPr txBox="1"/>
          <p:nvPr/>
        </p:nvSpPr>
        <p:spPr>
          <a:xfrm>
            <a:off x="180146" y="1289207"/>
            <a:ext cx="8783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Se llevó a cabo este encuentro entre estudiantes, fomentando valores fundamentales como el trabajo en equipo, la disciplina y el respeto mutuo, fortaleciendo así el espíritu deportivo institucional. </a:t>
            </a:r>
            <a:endParaRPr lang="en-US" sz="20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F69FB6E-6525-0C0B-E6B2-EA6258E36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6" y="2719766"/>
            <a:ext cx="2923784" cy="315804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6005470-FD69-F68B-32DB-0F865AE54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390" y="2745167"/>
            <a:ext cx="3057147" cy="3215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FDD545-CA47-DD7D-24CF-E188AC5A7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37" y="2719766"/>
            <a:ext cx="2892053" cy="324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52A1C-1FA9-6C7C-255D-5F021E20D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infomex">
            <a:extLst>
              <a:ext uri="{FF2B5EF4-FFF2-40B4-BE49-F238E27FC236}">
                <a16:creationId xmlns:a16="http://schemas.microsoft.com/office/drawing/2014/main" id="{28A246FD-AA7D-891B-4A27-029CC888F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t="7895" r="28947" b="7895"/>
          <a:stretch/>
        </p:blipFill>
        <p:spPr bwMode="auto">
          <a:xfrm>
            <a:off x="995509" y="4055779"/>
            <a:ext cx="1867829" cy="18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dondear rectángulo de esquina diagonal 5">
            <a:extLst>
              <a:ext uri="{FF2B5EF4-FFF2-40B4-BE49-F238E27FC236}">
                <a16:creationId xmlns:a16="http://schemas.microsoft.com/office/drawing/2014/main" id="{C032A746-4CDC-0B98-7A65-E0670B42962F}"/>
              </a:ext>
            </a:extLst>
          </p:cNvPr>
          <p:cNvSpPr/>
          <p:nvPr/>
        </p:nvSpPr>
        <p:spPr>
          <a:xfrm>
            <a:off x="4161830" y="3901914"/>
            <a:ext cx="4572000" cy="2239117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100%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 cumplimiento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y de atención de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solicitudes de información.</a:t>
            </a:r>
          </a:p>
        </p:txBody>
      </p:sp>
      <p:graphicFrame>
        <p:nvGraphicFramePr>
          <p:cNvPr id="3" name="4 Tabla">
            <a:extLst>
              <a:ext uri="{FF2B5EF4-FFF2-40B4-BE49-F238E27FC236}">
                <a16:creationId xmlns:a16="http://schemas.microsoft.com/office/drawing/2014/main" id="{3BC6563D-570A-CC8B-C2C5-534FFCF3D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062897"/>
              </p:ext>
            </p:extLst>
          </p:nvPr>
        </p:nvGraphicFramePr>
        <p:xfrm>
          <a:off x="481982" y="1113693"/>
          <a:ext cx="8180034" cy="1772185"/>
        </p:xfrm>
        <a:graphic>
          <a:graphicData uri="http://schemas.openxmlformats.org/drawingml/2006/table">
            <a:tbl>
              <a:tblPr/>
              <a:tblGrid>
                <a:gridCol w="1253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6744">
                  <a:extLst>
                    <a:ext uri="{9D8B030D-6E8A-4147-A177-3AD203B41FA5}">
                      <a16:colId xmlns:a16="http://schemas.microsoft.com/office/drawing/2014/main" val="2129101657"/>
                    </a:ext>
                  </a:extLst>
                </a:gridCol>
              </a:tblGrid>
              <a:tr h="61303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TABLA DE CUMPLIMIENTO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 OBLIGACIONES DE TRANSPARENCIA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latin typeface="LuloCleanW01-OneBold" panose="02010804020200000003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CUMPLIMIENTO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EVIDENCIA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</a:pP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LGT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LTAIPES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IV TRIM 2025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PROCESO EN REVISIÓN POR LA </a:t>
                      </a:r>
                      <a:r>
                        <a:rPr lang="es-MX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SAyBG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3B6FB722-3714-18DF-AC24-052DF3FA1141}"/>
              </a:ext>
            </a:extLst>
          </p:cNvPr>
          <p:cNvSpPr/>
          <p:nvPr/>
        </p:nvSpPr>
        <p:spPr>
          <a:xfrm>
            <a:off x="373788" y="3245888"/>
            <a:ext cx="8396423" cy="46527"/>
          </a:xfrm>
          <a:prstGeom prst="rect">
            <a:avLst/>
          </a:prstGeom>
          <a:gradFill flip="none" rotWithShape="1">
            <a:gsLst>
              <a:gs pos="0">
                <a:srgbClr val="006C6F">
                  <a:shade val="30000"/>
                  <a:satMod val="115000"/>
                </a:srgbClr>
              </a:gs>
              <a:gs pos="50000">
                <a:srgbClr val="006C6F">
                  <a:shade val="67500"/>
                  <a:satMod val="115000"/>
                </a:srgbClr>
              </a:gs>
              <a:gs pos="100000">
                <a:srgbClr val="006C6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3C63E2CE-D064-0FF9-DCEF-3095C39427D0}"/>
              </a:ext>
            </a:extLst>
          </p:cNvPr>
          <p:cNvSpPr/>
          <p:nvPr/>
        </p:nvSpPr>
        <p:spPr>
          <a:xfrm>
            <a:off x="4396155" y="4384431"/>
            <a:ext cx="4243754" cy="1539176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  <a:ln>
            <a:noFill/>
          </a:ln>
          <a:effectLst/>
        </p:spPr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D25D3679-312E-64CF-D2B4-79E977DE9593}"/>
              </a:ext>
            </a:extLst>
          </p:cNvPr>
          <p:cNvSpPr/>
          <p:nvPr/>
        </p:nvSpPr>
        <p:spPr>
          <a:xfrm>
            <a:off x="4221811" y="4205131"/>
            <a:ext cx="4243754" cy="1539176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  <a:ln>
            <a:noFill/>
          </a:ln>
          <a:effectLst/>
        </p:spPr>
      </p:sp>
    </p:spTree>
    <p:extLst>
      <p:ext uri="{BB962C8B-B14F-4D97-AF65-F5344CB8AC3E}">
        <p14:creationId xmlns:p14="http://schemas.microsoft.com/office/powerpoint/2010/main" val="3917878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4FA82-156B-4B19-9A43-57A5030ADBD7}"/>
              </a:ext>
            </a:extLst>
          </p:cNvPr>
          <p:cNvSpPr txBox="1">
            <a:spLocks/>
          </p:cNvSpPr>
          <p:nvPr/>
        </p:nvSpPr>
        <p:spPr>
          <a:xfrm>
            <a:off x="2006235" y="773556"/>
            <a:ext cx="5131529" cy="86830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TORNEO </a:t>
            </a:r>
            <a:r>
              <a:rPr lang="en-US" sz="3200" b="1" dirty="0"/>
              <a:t>DE VOLEIBOL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5211AA-E880-4FF5-8371-72A93C03EEE4}"/>
              </a:ext>
            </a:extLst>
          </p:cNvPr>
          <p:cNvSpPr txBox="1"/>
          <p:nvPr/>
        </p:nvSpPr>
        <p:spPr>
          <a:xfrm>
            <a:off x="241206" y="1423603"/>
            <a:ext cx="85277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Con el objetivo de fomentar la sana competencia y el desarrollo de habilidades deportivas en la comunidad estudiantil se llevó a cabo este encuentro amistoso, promoviendo simultáneamente valores fundamentales como el trabajo en equipo, la disciplina y el respeto mutuo, consolidando así el espíritu deportivo institucional.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38961C-03D7-441A-B9EE-AA448C3D18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8"/>
          <a:stretch/>
        </p:blipFill>
        <p:spPr>
          <a:xfrm>
            <a:off x="335970" y="3249549"/>
            <a:ext cx="4169101" cy="22812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DA0566-B08D-46D5-8317-B92D3BEB81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 b="22796"/>
          <a:stretch/>
        </p:blipFill>
        <p:spPr>
          <a:xfrm>
            <a:off x="4733695" y="3249548"/>
            <a:ext cx="4035244" cy="228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5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D364A3A4-AA91-486A-B8EC-4844810B4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535588"/>
              </p:ext>
            </p:extLst>
          </p:nvPr>
        </p:nvGraphicFramePr>
        <p:xfrm>
          <a:off x="423247" y="1038129"/>
          <a:ext cx="8297506" cy="4951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56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980"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BUTACA UNIVERSITARIA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8419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3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98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 SE VIVE MEXICO LINDO Y QUERIDO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Dentro del programa cultural se llevó a cabo la transmisión de este cortometraje con un recorrido lleno de cultura, tradición y orgullo por nuestros 32 estados, difundiendo la riqueza y diversidad de nuestro país con los estudiantes.</a:t>
                      </a:r>
                      <a:endParaRPr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4175" marR="387985" algn="r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endParaRPr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1765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29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DANZA DE LAS CABEZAS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Mediante el cortometraje </a:t>
                      </a:r>
                      <a:r>
                        <a:rPr lang="es-E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danza de las cabezas</a:t>
                      </a:r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alumnos y docentes visibilizaron la realidad de los trabajadores industriales y sus jornadas extensas, promoviendo la reflexión y la conciencia social.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FE2D4E98-0CE7-49F6-B1CF-6D7DD5CE4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04" y="1860670"/>
            <a:ext cx="1942958" cy="219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2947A43-DE31-4C75-9901-E85BA9E41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704" y="4300430"/>
            <a:ext cx="2132144" cy="15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40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D364A3A4-AA91-486A-B8EC-4844810B4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173533"/>
              </p:ext>
            </p:extLst>
          </p:nvPr>
        </p:nvGraphicFramePr>
        <p:xfrm>
          <a:off x="423247" y="976061"/>
          <a:ext cx="8297506" cy="5262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04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3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351"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BUTACA UNIVERSITARIA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8419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3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49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dirty="0">
                          <a:latin typeface="+mn-lt"/>
                          <a:cs typeface="Arial" panose="020B0604020202020204" pitchFamily="34" charset="0"/>
                        </a:rPr>
                        <a:t>SILENCIO MIMOS TRABAJANDO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800" dirty="0"/>
                        <a:t>Con la puesta en escena de esta obra de teatro  “Silencio Mimos Trabajando” nuestros estudiantes disfrutaron de una experiencia llena de creatividad, talento y mensajes que invitan a reflexionar desde el arte.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800" dirty="0"/>
                        <a:t>Agradecemos a la coordinación de Cultura y Arte por impulsar estos espacios que enriquecen la formación integral de nuestra comunidad universitaria.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158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005">
                <a:tc>
                  <a:txBody>
                    <a:bodyPr/>
                    <a:lstStyle/>
                    <a:p>
                      <a:pPr marL="95250" marR="95250" indent="0" algn="l">
                        <a:lnSpc>
                          <a:spcPct val="98700"/>
                        </a:lnSpc>
                      </a:pP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5250" marR="95250" indent="0" algn="ctr">
                        <a:lnSpc>
                          <a:spcPct val="98700"/>
                        </a:lnSpc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PRESENTACIÓN LIBRO BAJO LA TIERRA CLANDESTINA</a:t>
                      </a:r>
                    </a:p>
                    <a:p>
                      <a:pPr marL="95250" marR="95250" indent="0" algn="just">
                        <a:lnSpc>
                          <a:spcPct val="98700"/>
                        </a:lnSpc>
                      </a:pPr>
                      <a:r>
                        <a:rPr lang="es-ES" sz="1800" b="0" dirty="0">
                          <a:latin typeface="+mn-lt"/>
                          <a:cs typeface="Arial" panose="020B0604020202020204" pitchFamily="34" charset="0"/>
                        </a:rPr>
                        <a:t>Presentación del libro Bajo Tierra Clandestina, de la autora Lic. Brenda Arlet Barajas López. Un encuentro que promovió la lectura, el análisis y el intercambio de ideas entre nuestra comunidad universitaria.</a:t>
                      </a:r>
                    </a:p>
                    <a:p>
                      <a:pPr marL="95250" marR="95250" indent="0" algn="l">
                        <a:lnSpc>
                          <a:spcPct val="98700"/>
                        </a:lnSpc>
                      </a:pPr>
                      <a:endParaRPr sz="18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264" marR="403225" algn="r">
                        <a:lnSpc>
                          <a:spcPct val="99400"/>
                        </a:lnSpc>
                        <a:spcBef>
                          <a:spcPts val="380"/>
                        </a:spcBef>
                      </a:pPr>
                      <a:endParaRPr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BEC18F56-2DF7-413E-9539-3A45FE515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907" y="1925954"/>
            <a:ext cx="2244389" cy="1810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8F67A3-3F00-416D-AD7B-5B5D42021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87" r="13631"/>
          <a:stretch/>
        </p:blipFill>
        <p:spPr>
          <a:xfrm>
            <a:off x="6353904" y="4128761"/>
            <a:ext cx="2123669" cy="199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50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5B3991E-D21A-4B5F-BCB4-3DB8C8B4DB0A}"/>
              </a:ext>
            </a:extLst>
          </p:cNvPr>
          <p:cNvSpPr txBox="1">
            <a:spLocks/>
          </p:cNvSpPr>
          <p:nvPr/>
        </p:nvSpPr>
        <p:spPr>
          <a:xfrm>
            <a:off x="1801498" y="745307"/>
            <a:ext cx="5541003" cy="41081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ARTE QUE TRANSFORMA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237F12-536B-408E-81F2-913DE7F632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9" y="2366534"/>
            <a:ext cx="2589486" cy="39511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38E0BB-397B-4FCF-BCD8-FE407D568E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67" y="2366533"/>
            <a:ext cx="2696835" cy="39511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3640F5-C84A-45B4-AD11-74B79FF94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54" y="2366532"/>
            <a:ext cx="2979117" cy="3951111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6744A34-EAD7-479C-9635-9B45DE44DBEA}"/>
              </a:ext>
            </a:extLst>
          </p:cNvPr>
          <p:cNvSpPr txBox="1">
            <a:spLocks/>
          </p:cNvSpPr>
          <p:nvPr/>
        </p:nvSpPr>
        <p:spPr>
          <a:xfrm>
            <a:off x="487644" y="1459624"/>
            <a:ext cx="8168709" cy="60340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ES" sz="2000" dirty="0"/>
              <a:t>Nuestros estudiantes participaron en la </a:t>
            </a:r>
            <a:r>
              <a:rPr lang="es-ES" sz="2000" b="1" dirty="0"/>
              <a:t>Segunda Jornada Nacional de Tequios</a:t>
            </a:r>
            <a:r>
              <a:rPr lang="es-ES" sz="2000" dirty="0"/>
              <a:t>, involucrándose activamente en la realización de murales.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01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00253-5141-1808-9202-2CAF8FF8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055" y="484963"/>
            <a:ext cx="6205881" cy="886397"/>
          </a:xfrm>
        </p:spPr>
        <p:txBody>
          <a:bodyPr/>
          <a:lstStyle/>
          <a:p>
            <a:r>
              <a:rPr lang="en-US" dirty="0"/>
              <a:t>        </a:t>
            </a:r>
            <a:r>
              <a:rPr lang="en-US" sz="3200" dirty="0"/>
              <a:t>ALTAR DE MUERTOS UTG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BC734E-B14A-8D70-D2C9-09294EACEAD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15" y="2175384"/>
            <a:ext cx="3337276" cy="3996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5" y="2175384"/>
            <a:ext cx="3198399" cy="399681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5513" y="1127041"/>
            <a:ext cx="83257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Promoviendo la preservación de las tradiciones mexicanas a través de la instalación del Altar de Muertos, se fortalece la identidad cultural y la participación en nuestra comunidad universitaria</a:t>
            </a:r>
            <a:r>
              <a:rPr lang="es-ES" sz="1800" dirty="0"/>
              <a:t>.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3639131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9;p1">
            <a:extLst>
              <a:ext uri="{FF2B5EF4-FFF2-40B4-BE49-F238E27FC236}">
                <a16:creationId xmlns:a16="http://schemas.microsoft.com/office/drawing/2014/main" id="{BC55304B-4ED4-4763-80ED-3C2382729096}"/>
              </a:ext>
            </a:extLst>
          </p:cNvPr>
          <p:cNvSpPr/>
          <p:nvPr/>
        </p:nvSpPr>
        <p:spPr>
          <a:xfrm flipV="1">
            <a:off x="697424" y="3905473"/>
            <a:ext cx="7798683" cy="1181460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BA97D0-8559-A68B-7F0A-57F7422A2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39" y="535917"/>
            <a:ext cx="7727421" cy="886397"/>
          </a:xfrm>
        </p:spPr>
        <p:txBody>
          <a:bodyPr/>
          <a:lstStyle/>
          <a:p>
            <a:r>
              <a:rPr lang="en-US" sz="3200" b="1" dirty="0"/>
              <a:t>EVENTO TALENT SHOW CON CAUSA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692877-FE95-F395-E2FA-63D8758E6C3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2336" y="1224510"/>
            <a:ext cx="8295217" cy="1958378"/>
          </a:xfrm>
        </p:spPr>
        <p:txBody>
          <a:bodyPr>
            <a:normAutofit/>
          </a:bodyPr>
          <a:lstStyle/>
          <a:p>
            <a:pPr marL="56325" indent="0" algn="just">
              <a:buNone/>
            </a:pPr>
            <a:r>
              <a:rPr lang="en-US" sz="2000" dirty="0">
                <a:latin typeface="+mn-lt"/>
              </a:rPr>
              <a:t>Talent Show UTG- Cuarta Edición, una noche llena de Música, talento y agradable encuentro de la comunidad UTG.</a:t>
            </a:r>
          </a:p>
          <a:p>
            <a:pPr marL="56325" indent="0" algn="just">
              <a:buNone/>
            </a:pPr>
            <a:r>
              <a:rPr lang="es-ES" sz="2000" dirty="0">
                <a:latin typeface="+mn-lt"/>
              </a:rPr>
              <a:t>Evento con causa que reúne a bandas locales con el objetivo de recaudar dulces, los cuales son posteriormente donados a asociaciones, promoviendo la solidaridad y el compromiso social.</a:t>
            </a:r>
            <a:endParaRPr lang="en-US" sz="2000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7218D1-FEBA-B80B-DED1-0A54D91CB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66" y="2952526"/>
            <a:ext cx="3651934" cy="32074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FB6A27-A658-4852-BE61-53B2F3136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870" y="2952526"/>
            <a:ext cx="2466710" cy="328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42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BA97D0-8559-A68B-7F0A-57F7422A2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473" y="768502"/>
            <a:ext cx="6387509" cy="443198"/>
          </a:xfrm>
        </p:spPr>
        <p:txBody>
          <a:bodyPr/>
          <a:lstStyle/>
          <a:p>
            <a:pPr algn="ctr"/>
            <a:r>
              <a:rPr lang="en-US" sz="3200" dirty="0"/>
              <a:t>DONACIÓN DULCES</a:t>
            </a:r>
            <a:endParaRPr lang="en-US" sz="32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692877-FE95-F395-E2FA-63D8758E6C3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3005" y="1137757"/>
            <a:ext cx="8637989" cy="1258193"/>
          </a:xfrm>
        </p:spPr>
        <p:txBody>
          <a:bodyPr>
            <a:noAutofit/>
          </a:bodyPr>
          <a:lstStyle/>
          <a:p>
            <a:pPr marL="56325" indent="0" algn="just">
              <a:buNone/>
            </a:pPr>
            <a:r>
              <a:rPr lang="es-ES" sz="2000" dirty="0">
                <a:latin typeface="+mn-lt"/>
              </a:rPr>
              <a:t>Contribuir al bienestar de asociaciones civiles donde atienden niñas y niños, así como comunidades rurales se realizo la entrega de la recaudación de dulces, fortaleciendo la responsabilidad social universitaria, la solidaridad y el compromiso comunitario de la institución.</a:t>
            </a:r>
            <a:endParaRPr lang="en-US" sz="2000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52911"/>
            <a:ext cx="2585426" cy="17521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8" b="11119"/>
          <a:stretch/>
        </p:blipFill>
        <p:spPr>
          <a:xfrm>
            <a:off x="969967" y="2765205"/>
            <a:ext cx="2642240" cy="32514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t="7502" r="2224" b="27324"/>
          <a:stretch/>
        </p:blipFill>
        <p:spPr>
          <a:xfrm>
            <a:off x="3970826" y="4402814"/>
            <a:ext cx="3653852" cy="18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72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D15373-2F14-8CF3-DB2E-E0303A36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049" y="838214"/>
            <a:ext cx="4185901" cy="443198"/>
          </a:xfrm>
        </p:spPr>
        <p:txBody>
          <a:bodyPr/>
          <a:lstStyle/>
          <a:p>
            <a:r>
              <a:rPr lang="en-US" sz="3200" b="1" dirty="0"/>
              <a:t>DESFILE NAVIDEÑO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D8A2567-2033-EF1F-79D8-09EB5C20B01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3" y="2654683"/>
            <a:ext cx="3881687" cy="3387216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10BADF-7360-35E5-175E-1A1BB8F27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13809" r="30496"/>
          <a:stretch/>
        </p:blipFill>
        <p:spPr>
          <a:xfrm>
            <a:off x="5665745" y="2604851"/>
            <a:ext cx="2780831" cy="338721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3D87F40-1235-DFCD-9B19-486D9776B50F}"/>
              </a:ext>
            </a:extLst>
          </p:cNvPr>
          <p:cNvSpPr txBox="1"/>
          <p:nvPr/>
        </p:nvSpPr>
        <p:spPr>
          <a:xfrm>
            <a:off x="867905" y="1281412"/>
            <a:ext cx="7376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Fortaleciendo la participación de la comunidad universitaria en actividades sociales  del municipio, se participó en el desfile navideño 2025. Actividad que fomenta la convivencia y vinculación institucional.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4409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62732" y="1532039"/>
            <a:ext cx="8818536" cy="1374464"/>
          </a:xfrm>
          <a:prstGeom prst="rect">
            <a:avLst/>
          </a:prstGeom>
        </p:spPr>
        <p:txBody>
          <a:bodyPr vert="horz" wrap="square" lIns="0" tIns="81253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3600" dirty="0">
                <a:solidFill>
                  <a:srgbClr val="585858"/>
                </a:solidFill>
                <a:latin typeface="Verdana"/>
                <a:cs typeface="Verdana"/>
              </a:rPr>
              <a:t>INFORME</a:t>
            </a:r>
            <a:r>
              <a:rPr sz="3600" spc="-2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lang="es-MX" sz="3600" spc="-10" dirty="0">
                <a:solidFill>
                  <a:srgbClr val="585858"/>
                </a:solidFill>
                <a:latin typeface="Verdana"/>
                <a:cs typeface="Verdana"/>
              </a:rPr>
              <a:t>DE VINCULACIÓN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59379" y="3183635"/>
            <a:ext cx="3825240" cy="166370"/>
          </a:xfrm>
          <a:custGeom>
            <a:avLst/>
            <a:gdLst/>
            <a:ahLst/>
            <a:cxnLst/>
            <a:rect l="l" t="t" r="r" b="b"/>
            <a:pathLst>
              <a:path w="3825240" h="166370">
                <a:moveTo>
                  <a:pt x="3825240" y="0"/>
                </a:moveTo>
                <a:lnTo>
                  <a:pt x="0" y="0"/>
                </a:lnTo>
                <a:lnTo>
                  <a:pt x="0" y="166115"/>
                </a:lnTo>
                <a:lnTo>
                  <a:pt x="3825240" y="166115"/>
                </a:lnTo>
                <a:lnTo>
                  <a:pt x="3825240" y="0"/>
                </a:lnTo>
                <a:close/>
              </a:path>
            </a:pathLst>
          </a:custGeom>
          <a:solidFill>
            <a:srgbClr val="006C6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59379" y="3427476"/>
            <a:ext cx="3825240" cy="166370"/>
          </a:xfrm>
          <a:custGeom>
            <a:avLst/>
            <a:gdLst/>
            <a:ahLst/>
            <a:cxnLst/>
            <a:rect l="l" t="t" r="r" b="b"/>
            <a:pathLst>
              <a:path w="3825240" h="166370">
                <a:moveTo>
                  <a:pt x="3825240" y="0"/>
                </a:moveTo>
                <a:lnTo>
                  <a:pt x="0" y="0"/>
                </a:lnTo>
                <a:lnTo>
                  <a:pt x="0" y="166115"/>
                </a:lnTo>
                <a:lnTo>
                  <a:pt x="3825240" y="166115"/>
                </a:lnTo>
                <a:lnTo>
                  <a:pt x="3825240" y="0"/>
                </a:lnTo>
                <a:close/>
              </a:path>
            </a:pathLst>
          </a:custGeom>
          <a:solidFill>
            <a:srgbClr val="009C8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5399" y="3802382"/>
            <a:ext cx="65532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SEPTIEMBRE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–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DICIEMBRE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Verdana"/>
                <a:cs typeface="Verdana"/>
              </a:rPr>
              <a:t>2025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E8ED13E8-BB7F-4E13-853D-4A4062BC3EAF}"/>
              </a:ext>
            </a:extLst>
          </p:cNvPr>
          <p:cNvSpPr txBox="1"/>
          <p:nvPr/>
        </p:nvSpPr>
        <p:spPr>
          <a:xfrm>
            <a:off x="141890" y="1382148"/>
            <a:ext cx="8772505" cy="15510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lang="es-MX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Nuestros estudiantes </a:t>
            </a:r>
            <a:r>
              <a:rPr lang="es-MX" sz="2000" b="1" dirty="0">
                <a:solidFill>
                  <a:srgbClr val="993366"/>
                </a:solidFill>
                <a:latin typeface="Arial"/>
                <a:cs typeface="Arial"/>
              </a:rPr>
              <a:t>Lizbeth Flores Tirado y Jesús León Rodríguez </a:t>
            </a:r>
            <a:r>
              <a:rPr lang="es-MX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junto con selecto grupo de jóvenes sonorenses, se encuentran en estancia académica en Taiwán, en donde por 10 meses reforzarán conocimientos tecnológicos como semiconductores, electro movilidad y energia sustentable para el desarrollo del Estado de Sonora.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3FDB8C2F-32B5-4290-949E-36B4D05F140B}"/>
              </a:ext>
            </a:extLst>
          </p:cNvPr>
          <p:cNvSpPr txBox="1">
            <a:spLocks/>
          </p:cNvSpPr>
          <p:nvPr/>
        </p:nvSpPr>
        <p:spPr>
          <a:xfrm>
            <a:off x="1207316" y="633119"/>
            <a:ext cx="6729368" cy="595163"/>
          </a:xfrm>
          <a:prstGeom prst="rect">
            <a:avLst/>
          </a:prstGeom>
        </p:spPr>
        <p:txBody>
          <a:bodyPr vert="horz" wrap="square" lIns="0" tIns="10172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99440">
              <a:spcBef>
                <a:spcPts val="100"/>
              </a:spcBef>
            </a:pPr>
            <a:r>
              <a:rPr lang="es-MX" sz="3200" b="1" spc="-25" dirty="0">
                <a:solidFill>
                  <a:srgbClr val="000000"/>
                </a:solidFill>
                <a:latin typeface="Arial"/>
                <a:cs typeface="Arial"/>
              </a:rPr>
              <a:t>MOVILIDAD INTERNACIONAL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8734CDA-ECD5-48EF-8ADD-5518872AD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3"/>
          <a:stretch/>
        </p:blipFill>
        <p:spPr>
          <a:xfrm>
            <a:off x="533400" y="3210190"/>
            <a:ext cx="2069883" cy="306931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3D99340-1B54-4910-A7B5-11681D82F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06" y="3217047"/>
            <a:ext cx="2872189" cy="30693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530075-121D-6D09-2208-4168385A62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r="11756"/>
          <a:stretch/>
        </p:blipFill>
        <p:spPr>
          <a:xfrm>
            <a:off x="2827454" y="3217047"/>
            <a:ext cx="3026980" cy="30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6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3FDB8C2F-32B5-4290-949E-36B4D05F140B}"/>
              </a:ext>
            </a:extLst>
          </p:cNvPr>
          <p:cNvSpPr txBox="1">
            <a:spLocks/>
          </p:cNvSpPr>
          <p:nvPr/>
        </p:nvSpPr>
        <p:spPr>
          <a:xfrm>
            <a:off x="1036834" y="633119"/>
            <a:ext cx="6729368" cy="595163"/>
          </a:xfrm>
          <a:prstGeom prst="rect">
            <a:avLst/>
          </a:prstGeom>
        </p:spPr>
        <p:txBody>
          <a:bodyPr vert="horz" wrap="square" lIns="0" tIns="10172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99440">
              <a:spcBef>
                <a:spcPts val="100"/>
              </a:spcBef>
            </a:pPr>
            <a:r>
              <a:rPr lang="es-MX" sz="3200" b="1" spc="-25" dirty="0">
                <a:solidFill>
                  <a:srgbClr val="000000"/>
                </a:solidFill>
                <a:latin typeface="Arial"/>
                <a:cs typeface="Arial"/>
              </a:rPr>
              <a:t>ENTREGA DE TÍTULOS T.S.U.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DA5D7EA-95F8-42F5-ABB3-32A49A5E1B99}"/>
              </a:ext>
            </a:extLst>
          </p:cNvPr>
          <p:cNvSpPr txBox="1"/>
          <p:nvPr/>
        </p:nvSpPr>
        <p:spPr>
          <a:xfrm>
            <a:off x="382032" y="1228282"/>
            <a:ext cx="83799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Se realizó la ceremonia de entrega de títulos de Técnico Superior Universitario, un acontecimiento que reconoce el esfuerzo, la disciplina y la dedicación de las egresadas y los egresados, quienes hoy culminan una importante etapa y se preparan para asumir nuevos retos profesionales.</a:t>
            </a:r>
            <a:endParaRPr lang="es-MX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3C8AD8-1963-4F03-8480-39411D8B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51" y="3071076"/>
            <a:ext cx="1929258" cy="26979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CEFEBFC-DB1A-4DDE-B475-4239F82CD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933" y="3096737"/>
            <a:ext cx="1859516" cy="26979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B38D1D1-63EA-40DB-BF08-DB566FDC6B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91" t="35932" r="3756" b="19774"/>
          <a:stretch/>
        </p:blipFill>
        <p:spPr>
          <a:xfrm>
            <a:off x="2243584" y="3454661"/>
            <a:ext cx="4726574" cy="19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04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3B9D8E-41C4-4A06-BD6E-F7BF26B2D30D}"/>
              </a:ext>
            </a:extLst>
          </p:cNvPr>
          <p:cNvSpPr txBox="1">
            <a:spLocks/>
          </p:cNvSpPr>
          <p:nvPr/>
        </p:nvSpPr>
        <p:spPr>
          <a:xfrm>
            <a:off x="-123986" y="667199"/>
            <a:ext cx="9267986" cy="166184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CONVENIO  DE COLABORACIÓN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FUNDACIÓN CULTURAL INFANTIL 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JUVENIL FRAY IVO TONECK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3EF576-2B4D-4CDA-B772-A4C37B42BD7C}"/>
              </a:ext>
            </a:extLst>
          </p:cNvPr>
          <p:cNvSpPr txBox="1">
            <a:spLocks/>
          </p:cNvSpPr>
          <p:nvPr/>
        </p:nvSpPr>
        <p:spPr>
          <a:xfrm>
            <a:off x="4021943" y="2701002"/>
            <a:ext cx="4875935" cy="322999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 realizó la firma del convenio de colaboración entre la Universidad Tecnológica de Guaymas y la Fundación Cultural Infantil y Juvenil Fray Ivo </a:t>
            </a:r>
            <a:r>
              <a:rPr kumimoji="0" lang="es-E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Toneck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acordando beneficios, participaciones y apoyos conjuntos en las actividades que se promuevan a favor de la imagen institucional y del desarrollo estudiantil en los ámbitos cultural, económico, académico y deportivo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2E9B9D-2100-4C2F-9975-3F84E6AC1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3" r="48205" b="15432"/>
          <a:stretch/>
        </p:blipFill>
        <p:spPr>
          <a:xfrm>
            <a:off x="1456656" y="4145517"/>
            <a:ext cx="1910260" cy="2147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1" b="15122"/>
          <a:stretch/>
        </p:blipFill>
        <p:spPr>
          <a:xfrm>
            <a:off x="422947" y="2550693"/>
            <a:ext cx="1665942" cy="2147800"/>
          </a:xfrm>
          <a:prstGeom prst="rect">
            <a:avLst/>
          </a:prstGeom>
        </p:spPr>
      </p:pic>
      <p:sp>
        <p:nvSpPr>
          <p:cNvPr id="8" name="Google Shape;289;p1">
            <a:extLst>
              <a:ext uri="{FF2B5EF4-FFF2-40B4-BE49-F238E27FC236}">
                <a16:creationId xmlns:a16="http://schemas.microsoft.com/office/drawing/2014/main" id="{D154C19E-0ED9-16C4-4721-C12C729DB039}"/>
              </a:ext>
            </a:extLst>
          </p:cNvPr>
          <p:cNvSpPr/>
          <p:nvPr/>
        </p:nvSpPr>
        <p:spPr>
          <a:xfrm rot="16200000">
            <a:off x="2079433" y="4084301"/>
            <a:ext cx="3229993" cy="16277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4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59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B7043-6FC4-60CF-01AD-562A0311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91" y="865020"/>
            <a:ext cx="7346730" cy="595670"/>
          </a:xfrm>
        </p:spPr>
        <p:txBody>
          <a:bodyPr>
            <a:noAutofit/>
          </a:bodyPr>
          <a:lstStyle/>
          <a:p>
            <a:r>
              <a:rPr lang="en-US" sz="3200" dirty="0"/>
              <a:t>DONACIÓN DE EMPRESA SELECTA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81019F-6DE9-8D95-30B8-DA5AAFC66245}"/>
              </a:ext>
            </a:extLst>
          </p:cNvPr>
          <p:cNvSpPr txBox="1"/>
          <p:nvPr/>
        </p:nvSpPr>
        <p:spPr>
          <a:xfrm>
            <a:off x="245327" y="1460690"/>
            <a:ext cx="8675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 Empresa Selecta de Guaymas, realizó una donación de aires acondicionados en apoyo al fortalecimiento de la infraestructura  de nuestra Universidad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Tecnológica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Guaymas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este valioso gesto se contribuye al bienestar de nuestra comunidad universitaria: estudiantes, docentes y personal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administrativo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CE321E-F002-9CA3-ADAE-FDD1BB128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7" b="17470"/>
          <a:stretch/>
        </p:blipFill>
        <p:spPr>
          <a:xfrm>
            <a:off x="5505452" y="3741573"/>
            <a:ext cx="2734733" cy="22514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A0A8BC3-12F6-6747-5E3C-ECE97700B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32" y="3995352"/>
            <a:ext cx="2734733" cy="185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94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n 53">
            <a:extLst>
              <a:ext uri="{FF2B5EF4-FFF2-40B4-BE49-F238E27FC236}">
                <a16:creationId xmlns:a16="http://schemas.microsoft.com/office/drawing/2014/main" id="{3FE3D3E8-59CC-4EF3-BA58-E08F95DE6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67" b="37370"/>
          <a:stretch/>
        </p:blipFill>
        <p:spPr>
          <a:xfrm>
            <a:off x="5709642" y="5922758"/>
            <a:ext cx="1666875" cy="282389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9B28843D-B673-43A2-91F4-653B09CC5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3" b="90897" l="1581" r="98478">
                        <a14:foregroundMark x1="2623" y1="55603" x2="15047" y2="56567"/>
                        <a14:foregroundMark x1="1639" y1="55527" x2="2045" y2="55558"/>
                        <a14:foregroundMark x1="15047" y1="56567" x2="30269" y2="56047"/>
                        <a14:foregroundMark x1="30269" y1="56047" x2="37822" y2="56437"/>
                        <a14:foregroundMark x1="37822" y1="56437" x2="45141" y2="55527"/>
                        <a14:foregroundMark x1="55445" y1="56177" x2="63583" y2="56567"/>
                        <a14:foregroundMark x1="63583" y1="56567" x2="71253" y2="55267"/>
                        <a14:foregroundMark x1="71253" y1="55267" x2="78747" y2="55527"/>
                        <a14:foregroundMark x1="78747" y1="55527" x2="85948" y2="55267"/>
                        <a14:foregroundMark x1="85948" y1="55267" x2="98478" y2="56047"/>
                        <a14:foregroundMark x1="98478" y1="56047" x2="98361" y2="56177"/>
                        <a14:foregroundMark x1="42506" y1="10793" x2="39988" y2="10793"/>
                        <a14:foregroundMark x1="17623" y1="72042" x2="37178" y2="74642"/>
                        <a14:foregroundMark x1="37178" y1="74642" x2="61827" y2="73992"/>
                        <a14:foregroundMark x1="61827" y1="73992" x2="79859" y2="74382"/>
                        <a14:foregroundMark x1="20843" y1="89857" x2="62588" y2="90897"/>
                        <a14:foregroundMark x1="62588" y1="90897" x2="76639" y2="88687"/>
                        <a14:foregroundMark x1="80972" y1="72042" x2="23536" y2="69701"/>
                        <a14:foregroundMark x1="20843" y1="67230" x2="82026" y2="76853"/>
                        <a14:foregroundMark x1="71311" y1="69701" x2="81499" y2="74382"/>
                        <a14:backgroundMark x1="52049" y1="20286" x2="55269" y2="19636"/>
                        <a14:backgroundMark x1="41042" y1="17685" x2="41335" y2="17685"/>
                        <a14:backgroundMark x1="2342" y1="54876" x2="1932" y2="55267"/>
                        <a14:backgroundMark x1="1639" y1="55267" x2="1639" y2="55267"/>
                      </a14:backgroundRemoval>
                    </a14:imgEffect>
                  </a14:imgLayer>
                </a14:imgProps>
              </a:ext>
            </a:extLst>
          </a:blip>
          <a:srcRect b="2928"/>
          <a:stretch/>
        </p:blipFill>
        <p:spPr>
          <a:xfrm>
            <a:off x="1488153" y="3392247"/>
            <a:ext cx="1201754" cy="525225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4499466F-45C5-4F0F-A59E-4BAD6F69B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0000" l="8125" r="94063">
                        <a14:foregroundMark x1="22897" y1="50500" x2="20365" y2="51357"/>
                        <a14:foregroundMark x1="24375" y1="50000" x2="22897" y2="50500"/>
                        <a14:foregroundMark x1="13261" y1="69000" x2="16875" y2="78500"/>
                        <a14:foregroundMark x1="13071" y1="68500" x2="13261" y2="69000"/>
                        <a14:foregroundMark x1="16875" y1="78500" x2="25313" y2="70000"/>
                        <a14:foregroundMark x1="55816" y1="15747" x2="61563" y2="10000"/>
                        <a14:foregroundMark x1="44063" y1="27500" x2="48044" y2="23519"/>
                        <a14:foregroundMark x1="61563" y1="10000" x2="75938" y2="21000"/>
                        <a14:foregroundMark x1="75938" y1="21000" x2="90313" y2="42500"/>
                        <a14:foregroundMark x1="90313" y1="42500" x2="84688" y2="68000"/>
                        <a14:foregroundMark x1="84688" y1="68000" x2="84375" y2="68500"/>
                        <a14:foregroundMark x1="94063" y1="55000" x2="94063" y2="55000"/>
                        <a14:foregroundMark x1="51563" y1="7000" x2="51563" y2="7000"/>
                        <a14:foregroundMark x1="48438" y1="7000" x2="48438" y2="7000"/>
                        <a14:foregroundMark x1="55313" y1="43000" x2="57813" y2="73000"/>
                        <a14:foregroundMark x1="70225" y1="59900" x2="72500" y2="57500"/>
                        <a14:foregroundMark x1="64057" y1="66410" x2="68778" y2="61428"/>
                        <a14:foregroundMark x1="57813" y1="73000" x2="63054" y2="67469"/>
                        <a14:foregroundMark x1="64167" y1="48793" x2="57188" y2="41500"/>
                        <a14:foregroundMark x1="72500" y1="57500" x2="69101" y2="53948"/>
                        <a14:foregroundMark x1="57188" y1="41500" x2="55625" y2="43000"/>
                        <a14:foregroundMark x1="45938" y1="12500" x2="47813" y2="16000"/>
                        <a14:foregroundMark x1="45938" y1="31000" x2="46250" y2="33000"/>
                        <a14:backgroundMark x1="12812" y1="53000" x2="20313" y2="51500"/>
                        <a14:backgroundMark x1="11563" y1="54500" x2="11563" y2="54500"/>
                        <a14:backgroundMark x1="12812" y1="53500" x2="12812" y2="68500"/>
                        <a14:backgroundMark x1="13438" y1="69000" x2="13438" y2="69000"/>
                        <a14:backgroundMark x1="21250" y1="50500" x2="21250" y2="50500"/>
                        <a14:backgroundMark x1="66563" y1="50500" x2="68125" y2="51500"/>
                        <a14:backgroundMark x1="65000" y1="50500" x2="68750" y2="54500"/>
                        <a14:backgroundMark x1="65000" y1="49500" x2="65000" y2="49500"/>
                        <a14:backgroundMark x1="65000" y1="50000" x2="62187" y2="50500"/>
                        <a14:backgroundMark x1="68438" y1="55000" x2="66250" y2="54500"/>
                        <a14:backgroundMark x1="60000" y1="72000" x2="61250" y2="73500"/>
                        <a14:backgroundMark x1="47188" y1="26500" x2="55313" y2="1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2028" y="4162351"/>
            <a:ext cx="1125941" cy="703713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5CBB2DF4-41F5-4903-8491-D7F5C53D5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01" y="5441968"/>
            <a:ext cx="1853927" cy="302559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2D642F61-4968-4779-9726-0527601E3C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675" t="34068" r="21513" b="34976"/>
          <a:stretch/>
        </p:blipFill>
        <p:spPr>
          <a:xfrm>
            <a:off x="1402026" y="5812229"/>
            <a:ext cx="1391771" cy="495353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70E4A286-C570-41F1-A963-A1F14F4A03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087" b="56522" l="29747" r="98101">
                        <a14:foregroundMark x1="34599" y1="41739" x2="33755" y2="45217"/>
                        <a14:foregroundMark x1="30048" y1="50435" x2="30169" y2="53913"/>
                        <a14:foregroundMark x1="29747" y1="41739" x2="29868" y2="45217"/>
                        <a14:foregroundMark x1="37131" y1="53913" x2="37131" y2="53913"/>
                        <a14:foregroundMark x1="46414" y1="55652" x2="46414" y2="55652"/>
                        <a14:foregroundMark x1="39241" y1="53913" x2="44093" y2="43478"/>
                        <a14:foregroundMark x1="50633" y1="50435" x2="50633" y2="56522"/>
                        <a14:foregroundMark x1="59149" y1="48818" x2="61392" y2="55652"/>
                        <a14:foregroundMark x1="56540" y1="40870" x2="58001" y2="45321"/>
                        <a14:foregroundMark x1="66878" y1="43938" x2="66878" y2="53913"/>
                        <a14:foregroundMark x1="75316" y1="40870" x2="76160" y2="55652"/>
                        <a14:foregroundMark x1="81857" y1="41739" x2="77215" y2="52174"/>
                        <a14:foregroundMark x1="84599" y1="40870" x2="84810" y2="55652"/>
                        <a14:foregroundMark x1="88819" y1="40000" x2="87342" y2="40870"/>
                        <a14:foregroundMark x1="93460" y1="41739" x2="95081" y2="41739"/>
                        <a14:foregroundMark x1="73418" y1="40870" x2="73207" y2="51304"/>
                        <a14:foregroundMark x1="64135" y1="46087" x2="66878" y2="46957"/>
                        <a14:backgroundMark x1="58017" y1="45217" x2="59705" y2="45217"/>
                        <a14:backgroundMark x1="95992" y1="40000" x2="96624" y2="45217"/>
                        <a14:backgroundMark x1="31646" y1="45217" x2="31646" y2="50435"/>
                      </a14:backgroundRemoval>
                    </a14:imgEffect>
                  </a14:imgLayer>
                </a14:imgProps>
              </a:ext>
            </a:extLst>
          </a:blip>
          <a:srcRect l="26806" t="22430" b="39704"/>
          <a:stretch/>
        </p:blipFill>
        <p:spPr>
          <a:xfrm>
            <a:off x="3271055" y="3443582"/>
            <a:ext cx="1405530" cy="176417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DF917C5B-494F-4AA0-80CA-05F3E7FD8F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1477"/>
          <a:stretch/>
        </p:blipFill>
        <p:spPr>
          <a:xfrm>
            <a:off x="3271055" y="3862478"/>
            <a:ext cx="964577" cy="399233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B7B2FABD-E89E-4040-8617-0AB2BCD481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25" b="96980" l="3974" r="94371">
                        <a14:foregroundMark x1="19536" y1="14765" x2="25497" y2="24497"/>
                        <a14:foregroundMark x1="21523" y1="15772" x2="39073" y2="17785"/>
                        <a14:foregroundMark x1="39073" y1="17785" x2="39404" y2="18456"/>
                        <a14:foregroundMark x1="59603" y1="8725" x2="49007" y2="14430"/>
                        <a14:foregroundMark x1="80132" y1="18121" x2="67881" y2="19128"/>
                        <a14:foregroundMark x1="3974" y1="53356" x2="10265" y2="62752"/>
                        <a14:foregroundMark x1="11258" y1="66779" x2="8940" y2="74497"/>
                        <a14:foregroundMark x1="14901" y1="72819" x2="17550" y2="77181"/>
                        <a14:foregroundMark x1="14570" y1="81879" x2="19205" y2="78523"/>
                        <a14:foregroundMark x1="16225" y1="83893" x2="23841" y2="83221"/>
                        <a14:foregroundMark x1="21523" y1="88591" x2="24172" y2="88926"/>
                        <a14:foregroundMark x1="31788" y1="87584" x2="29470" y2="92953"/>
                        <a14:foregroundMark x1="31788" y1="87248" x2="30132" y2="94295"/>
                        <a14:foregroundMark x1="37748" y1="91611" x2="38742" y2="90940"/>
                        <a14:foregroundMark x1="47682" y1="91611" x2="51656" y2="92617"/>
                        <a14:foregroundMark x1="49338" y1="94631" x2="50000" y2="97315"/>
                        <a14:foregroundMark x1="85762" y1="69463" x2="86755" y2="65772"/>
                        <a14:foregroundMark x1="92053" y1="66779" x2="91060" y2="70805"/>
                        <a14:foregroundMark x1="91722" y1="53020" x2="94371" y2="520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243" y="3453208"/>
            <a:ext cx="829528" cy="818540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2BC8BE6D-CA63-4530-9761-E8C23DC748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51" b="97084" l="4339" r="96772">
                        <a14:foregroundMark x1="4021" y1="96613" x2="6243" y2="80245"/>
                        <a14:foregroundMark x1="6243" y1="80245" x2="11217" y2="93133"/>
                        <a14:foregroundMark x1="11217" y1="93133" x2="16772" y2="80433"/>
                        <a14:foregroundMark x1="16772" y1="80433" x2="18730" y2="94920"/>
                        <a14:foregroundMark x1="18730" y1="94920" x2="19206" y2="96237"/>
                        <a14:foregroundMark x1="7354" y1="79398" x2="4339" y2="95767"/>
                        <a14:foregroundMark x1="4339" y1="95767" x2="4497" y2="95767"/>
                        <a14:foregroundMark x1="23228" y1="90781" x2="28466" y2="96613"/>
                        <a14:foregroundMark x1="36720" y1="84478" x2="44762" y2="94073"/>
                        <a14:foregroundMark x1="44762" y1="94073" x2="49048" y2="94544"/>
                        <a14:foregroundMark x1="43598" y1="84008" x2="49788" y2="84478"/>
                        <a14:foregroundMark x1="53810" y1="84008" x2="58995" y2="84478"/>
                        <a14:foregroundMark x1="61852" y1="84854" x2="61376" y2="84478"/>
                        <a14:foregroundMark x1="61587" y1="84008" x2="60899" y2="87770"/>
                        <a14:foregroundMark x1="72487" y1="82785" x2="72487" y2="96237"/>
                        <a14:foregroundMark x1="74868" y1="86548" x2="83016" y2="95108"/>
                        <a14:foregroundMark x1="83016" y1="95108" x2="85291" y2="84478"/>
                        <a14:foregroundMark x1="84339" y1="76858" x2="85767" y2="77234"/>
                        <a14:foregroundMark x1="96931" y1="83631" x2="96455" y2="94544"/>
                        <a14:foregroundMark x1="40741" y1="96613" x2="41958" y2="96237"/>
                        <a14:foregroundMark x1="33651" y1="97084" x2="34815" y2="96613"/>
                        <a14:foregroundMark x1="40741" y1="97084" x2="42910" y2="96613"/>
                        <a14:foregroundMark x1="50212" y1="3951" x2="49312" y2="56068"/>
                        <a14:foregroundMark x1="49312" y1="56068" x2="50952" y2="617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2849" y="5662621"/>
            <a:ext cx="1263186" cy="638886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414686A6-74C2-481F-92D7-5363A5EFC33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6981" y1="58491" x2="41887" y2="59623"/>
                        <a14:foregroundMark x1="41887" y1="59623" x2="54340" y2="58868"/>
                        <a14:foregroundMark x1="53962" y1="59623" x2="59245" y2="59623"/>
                        <a14:foregroundMark x1="17736" y1="50566" x2="38113" y2="51321"/>
                        <a14:foregroundMark x1="38113" y1="51321" x2="50189" y2="50566"/>
                      </a14:backgroundRemoval>
                    </a14:imgEffect>
                  </a14:imgLayer>
                </a14:imgProps>
              </a:ext>
            </a:extLst>
          </a:blip>
          <a:srcRect t="24018" b="27630"/>
          <a:stretch/>
        </p:blipFill>
        <p:spPr>
          <a:xfrm>
            <a:off x="4738945" y="4319687"/>
            <a:ext cx="1631057" cy="638886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CC28A246-416C-4069-9405-A03C3FB9024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29" b="89793" l="7500" r="95500">
                        <a14:foregroundMark x1="7167" y1="39872" x2="13417" y2="38118"/>
                        <a14:foregroundMark x1="13417" y1="38118" x2="45750" y2="41148"/>
                        <a14:foregroundMark x1="45750" y1="41148" x2="50667" y2="45136"/>
                        <a14:foregroundMark x1="50667" y1="45136" x2="52000" y2="54864"/>
                        <a14:foregroundMark x1="52000" y1="54864" x2="39333" y2="63796"/>
                        <a14:foregroundMark x1="39333" y1="63796" x2="7583" y2="60606"/>
                        <a14:foregroundMark x1="7583" y1="60606" x2="50333" y2="54545"/>
                        <a14:foregroundMark x1="57333" y1="31898" x2="57500" y2="66826"/>
                        <a14:foregroundMark x1="60333" y1="61085" x2="61833" y2="49601"/>
                        <a14:foregroundMark x1="61833" y1="49601" x2="64000" y2="61085"/>
                        <a14:foregroundMark x1="65333" y1="56459" x2="67500" y2="59330"/>
                        <a14:foregroundMark x1="69083" y1="52791" x2="71083" y2="53110"/>
                        <a14:foregroundMark x1="73000" y1="52791" x2="71917" y2="53429"/>
                        <a14:foregroundMark x1="78833" y1="53907" x2="76417" y2="59649"/>
                        <a14:foregroundMark x1="80750" y1="53110" x2="81750" y2="60447"/>
                        <a14:foregroundMark x1="84667" y1="53429" x2="87500" y2="60447"/>
                        <a14:foregroundMark x1="91333" y1="55343" x2="91500" y2="59330"/>
                        <a14:foregroundMark x1="93417" y1="56778" x2="95500" y2="59649"/>
                        <a14:foregroundMark x1="57750" y1="31579" x2="57500" y2="31579"/>
                      </a14:backgroundRemoval>
                    </a14:imgEffect>
                  </a14:imgLayer>
                </a14:imgProps>
              </a:ext>
            </a:extLst>
          </a:blip>
          <a:srcRect t="23574" b="20555"/>
          <a:stretch/>
        </p:blipFill>
        <p:spPr>
          <a:xfrm>
            <a:off x="5130703" y="5130016"/>
            <a:ext cx="1157879" cy="453543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2D0A7307-41F6-4D91-BB67-651EBB50F86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35933" b="28766"/>
          <a:stretch/>
        </p:blipFill>
        <p:spPr>
          <a:xfrm>
            <a:off x="3418467" y="4401956"/>
            <a:ext cx="1343747" cy="474347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9632D25E-5295-48F3-B90F-3B1035E4C54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26957" y="4899915"/>
            <a:ext cx="1204745" cy="456872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F42830C5-B7E4-4104-8086-DDA8CB94016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4500" r="94000">
                        <a14:foregroundMark x1="10500" y1="43500" x2="27500" y2="34000"/>
                        <a14:foregroundMark x1="28000" y1="35000" x2="15000" y2="44500"/>
                        <a14:foregroundMark x1="26500" y1="35500" x2="28500" y2="31000"/>
                        <a14:foregroundMark x1="23500" y1="44000" x2="50000" y2="39500"/>
                        <a14:foregroundMark x1="50000" y1="39500" x2="72500" y2="23500"/>
                        <a14:foregroundMark x1="72500" y1="23500" x2="88500" y2="29500"/>
                        <a14:foregroundMark x1="62500" y1="39500" x2="69000" y2="40500"/>
                        <a14:foregroundMark x1="47500" y1="35500" x2="53000" y2="18500"/>
                        <a14:foregroundMark x1="11500" y1="55500" x2="4500" y2="64000"/>
                        <a14:foregroundMark x1="15000" y1="66500" x2="24500" y2="66500"/>
                        <a14:foregroundMark x1="29000" y1="55500" x2="38000" y2="66000"/>
                        <a14:foregroundMark x1="42500" y1="55000" x2="44000" y2="67000"/>
                        <a14:foregroundMark x1="54000" y1="54500" x2="55000" y2="65000"/>
                        <a14:foregroundMark x1="66500" y1="56500" x2="60000" y2="64500"/>
                        <a14:foregroundMark x1="83000" y1="55500" x2="91000" y2="53500"/>
                        <a14:foregroundMark x1="16000" y1="71500" x2="75000" y2="72500"/>
                        <a14:foregroundMark x1="75000" y1="72500" x2="82000" y2="71500"/>
                        <a14:foregroundMark x1="3000" y1="69500" x2="63000" y2="68500"/>
                        <a14:foregroundMark x1="63000" y1="68500" x2="94000" y2="69000"/>
                        <a14:foregroundMark x1="92000" y1="74500" x2="6000" y2="74000"/>
                      </a14:backgroundRemoval>
                    </a14:imgEffect>
                  </a14:imgLayer>
                </a14:imgProps>
              </a:ext>
            </a:extLst>
          </a:blip>
          <a:srcRect l="-13" t="14200" r="13" b="21000"/>
          <a:stretch/>
        </p:blipFill>
        <p:spPr>
          <a:xfrm>
            <a:off x="6364024" y="3432761"/>
            <a:ext cx="1138589" cy="737807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E7DCCAF1-EDC5-4534-AE2F-10E999A41C8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78072" y="3970231"/>
            <a:ext cx="921966" cy="509844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5BA8E1CD-12C7-41AC-980B-C013D55FBF03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31177" b="33650"/>
          <a:stretch/>
        </p:blipFill>
        <p:spPr>
          <a:xfrm>
            <a:off x="6425133" y="4665660"/>
            <a:ext cx="1247372" cy="438745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5CC1ABC-B045-4F0A-8ED4-AF676C112436}"/>
              </a:ext>
            </a:extLst>
          </p:cNvPr>
          <p:cNvSpPr txBox="1"/>
          <p:nvPr/>
        </p:nvSpPr>
        <p:spPr>
          <a:xfrm>
            <a:off x="50595" y="827715"/>
            <a:ext cx="889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COLOCACIÓN DE ALUMNOS EN ESTADÍAS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C7DF648-8BB8-4115-94C7-ABEA73313E04}"/>
              </a:ext>
            </a:extLst>
          </p:cNvPr>
          <p:cNvSpPr txBox="1"/>
          <p:nvPr/>
        </p:nvSpPr>
        <p:spPr>
          <a:xfrm>
            <a:off x="195464" y="1417704"/>
            <a:ext cx="8753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s-ES" sz="2000" dirty="0"/>
              <a:t>Se realizó la colocación del </a:t>
            </a:r>
            <a:r>
              <a:rPr lang="es-ES" sz="2800" b="1" dirty="0">
                <a:solidFill>
                  <a:srgbClr val="993366"/>
                </a:solidFill>
              </a:rPr>
              <a:t>100 %</a:t>
            </a:r>
            <a:r>
              <a:rPr lang="es-ES" sz="2000" b="1" dirty="0">
                <a:solidFill>
                  <a:srgbClr val="993366"/>
                </a:solidFill>
              </a:rPr>
              <a:t> </a:t>
            </a:r>
            <a:r>
              <a:rPr lang="es-ES" sz="2000" dirty="0"/>
              <a:t>de los alumnos de TSU en el programa de estadías; los cuales desarrollaron proyectos relacionados con sus carreras dentro de la industria durante el periodo septiembre-diciembre.</a:t>
            </a:r>
          </a:p>
          <a:p>
            <a:pPr marL="0" indent="0" algn="just">
              <a:buNone/>
            </a:pPr>
            <a:endParaRPr lang="es-ES" sz="2000" dirty="0"/>
          </a:p>
          <a:p>
            <a:pPr marL="0" indent="0" algn="ctr">
              <a:buNone/>
            </a:pPr>
            <a:r>
              <a:rPr lang="es-MX" sz="2000" b="1" dirty="0">
                <a:solidFill>
                  <a:srgbClr val="993366"/>
                </a:solidFill>
                <a:cs typeface="Arial" panose="020B0604020202020204" pitchFamily="34" charset="0"/>
              </a:rPr>
              <a:t>TOTAL : </a:t>
            </a:r>
            <a:r>
              <a:rPr lang="es-MX" sz="2400" b="1" dirty="0">
                <a:solidFill>
                  <a:srgbClr val="993366"/>
                </a:solidFill>
                <a:cs typeface="Arial" panose="020B0604020202020204" pitchFamily="34" charset="0"/>
              </a:rPr>
              <a:t>85 </a:t>
            </a:r>
            <a:r>
              <a:rPr lang="es-MX" sz="2000" b="1" dirty="0">
                <a:solidFill>
                  <a:srgbClr val="993366"/>
                </a:solidFill>
                <a:cs typeface="Arial" panose="020B0604020202020204" pitchFamily="34" charset="0"/>
              </a:rPr>
              <a:t>ALUMNOS COLOCADOS</a:t>
            </a:r>
            <a:r>
              <a:rPr lang="es-MX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6" name="Imagen 25" descr="Nordson de México | LinkedIn">
            <a:extLst>
              <a:ext uri="{FF2B5EF4-FFF2-40B4-BE49-F238E27FC236}">
                <a16:creationId xmlns:a16="http://schemas.microsoft.com/office/drawing/2014/main" id="{7A6AFD2B-927C-40CF-B13B-DA8BD5C4DE70}"/>
              </a:ext>
            </a:extLst>
          </p:cNvPr>
          <p:cNvPicPr/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63" y="5002631"/>
            <a:ext cx="10572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n 26" descr="Gracias a la empresa Suavechon por confiar en ND Automoción. Nueva  cortadora automática de papel tissue. | By ND Automación | Facebook">
            <a:extLst>
              <a:ext uri="{FF2B5EF4-FFF2-40B4-BE49-F238E27FC236}">
                <a16:creationId xmlns:a16="http://schemas.microsoft.com/office/drawing/2014/main" id="{1C22C548-A61E-4E28-B583-52A798CEDDCA}"/>
              </a:ext>
            </a:extLst>
          </p:cNvPr>
          <p:cNvPicPr/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258" y="2710640"/>
            <a:ext cx="964577" cy="9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89E1109E-4885-4322-B1FD-BA8C50A8AB21}"/>
              </a:ext>
            </a:extLst>
          </p:cNvPr>
          <p:cNvPicPr/>
          <p:nvPr/>
        </p:nvPicPr>
        <p:blipFill>
          <a:blip r:embed="rId29"/>
          <a:stretch>
            <a:fillRect/>
          </a:stretch>
        </p:blipFill>
        <p:spPr>
          <a:xfrm>
            <a:off x="6425133" y="5160937"/>
            <a:ext cx="1247372" cy="583590"/>
          </a:xfrm>
          <a:prstGeom prst="rect">
            <a:avLst/>
          </a:prstGeom>
        </p:spPr>
      </p:pic>
      <p:pic>
        <p:nvPicPr>
          <p:cNvPr id="30" name="Imagen 29" descr="St. Clair Technologies, Inc. | LinkedIn">
            <a:extLst>
              <a:ext uri="{FF2B5EF4-FFF2-40B4-BE49-F238E27FC236}">
                <a16:creationId xmlns:a16="http://schemas.microsoft.com/office/drawing/2014/main" id="{62EED421-BA93-4607-A9CB-B3E32E545F34}"/>
              </a:ext>
            </a:extLst>
          </p:cNvPr>
          <p:cNvPicPr/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4" y="4759115"/>
            <a:ext cx="985838" cy="98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n 30" descr="Pursuit Aerospace | LinkedIn">
            <a:extLst>
              <a:ext uri="{FF2B5EF4-FFF2-40B4-BE49-F238E27FC236}">
                <a16:creationId xmlns:a16="http://schemas.microsoft.com/office/drawing/2014/main" id="{90F963D3-8A6D-422A-B8E9-39E236A680BC}"/>
              </a:ext>
            </a:extLst>
          </p:cNvPr>
          <p:cNvPicPr/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1" y="3955117"/>
            <a:ext cx="1276826" cy="70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703A386-C632-4A9D-97DE-A6A524136323}"/>
              </a:ext>
            </a:extLst>
          </p:cNvPr>
          <p:cNvPicPr/>
          <p:nvPr/>
        </p:nvPicPr>
        <p:blipFill>
          <a:blip r:embed="rId32"/>
          <a:stretch>
            <a:fillRect/>
          </a:stretch>
        </p:blipFill>
        <p:spPr>
          <a:xfrm>
            <a:off x="211374" y="3163868"/>
            <a:ext cx="1060507" cy="80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05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871412"/>
              </p:ext>
            </p:extLst>
          </p:nvPr>
        </p:nvGraphicFramePr>
        <p:xfrm>
          <a:off x="476624" y="802640"/>
          <a:ext cx="8297506" cy="53862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8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8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232"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PROMOCIÓN</a:t>
                      </a:r>
                      <a:r>
                        <a:rPr sz="2400" b="1" spc="-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OFERTA</a:t>
                      </a:r>
                      <a:r>
                        <a:rPr sz="2400" b="1" spc="-8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EDUCATIVA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3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154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800" b="1" spc="-10" dirty="0">
                          <a:latin typeface="+mn-lt"/>
                          <a:cs typeface="Arial" panose="020B0604020202020204" pitchFamily="34" charset="0"/>
                        </a:rPr>
                        <a:t>FERIA</a:t>
                      </a:r>
                      <a:r>
                        <a:rPr lang="es-MX" sz="1800" b="1" spc="-10" baseline="0" dirty="0">
                          <a:latin typeface="+mn-lt"/>
                          <a:cs typeface="Arial" panose="020B0604020202020204" pitchFamily="34" charset="0"/>
                        </a:rPr>
                        <a:t> EDUCATIVAS</a:t>
                      </a:r>
                      <a:endParaRPr lang="es-MX" sz="18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4175" marR="387985" algn="r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r>
                        <a:rPr lang="es-MX" sz="1800" b="1" dirty="0">
                          <a:latin typeface="+mn-lt"/>
                          <a:cs typeface="Arial" panose="020B0604020202020204" pitchFamily="34" charset="0"/>
                        </a:rPr>
                        <a:t>COBACH</a:t>
                      </a:r>
                      <a:r>
                        <a:rPr lang="es-MX" sz="1800" b="1" baseline="0" dirty="0">
                          <a:latin typeface="+mn-lt"/>
                          <a:cs typeface="Arial" panose="020B0604020202020204" pitchFamily="34" charset="0"/>
                        </a:rPr>
                        <a:t> GUAYMAS</a:t>
                      </a:r>
                      <a:endParaRPr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176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783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800" b="1" spc="-10" dirty="0">
                          <a:latin typeface="+mn-lt"/>
                          <a:cs typeface="Arial" panose="020B0604020202020204" pitchFamily="34" charset="0"/>
                        </a:rPr>
                        <a:t>CBTIS 40 </a:t>
                      </a:r>
                      <a:endParaRPr lang="es-MX" sz="18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8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1255713" marR="427990" indent="0" algn="r">
                        <a:lnSpc>
                          <a:spcPct val="98700"/>
                        </a:lnSpc>
                      </a:pPr>
                      <a:r>
                        <a:rPr lang="es-MX" sz="1800" b="1" spc="-10" dirty="0">
                          <a:latin typeface="+mn-lt"/>
                          <a:cs typeface="Arial" panose="020B0604020202020204" pitchFamily="34" charset="0"/>
                        </a:rPr>
                        <a:t>     FRAY IVO     TONECK</a:t>
                      </a:r>
                      <a:endParaRPr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158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7658">
                <a:tc>
                  <a:txBody>
                    <a:bodyPr/>
                    <a:lstStyle/>
                    <a:p>
                      <a:pPr marL="2781935" marR="95250" algn="r">
                        <a:lnSpc>
                          <a:spcPct val="98700"/>
                        </a:lnSpc>
                      </a:pPr>
                      <a:r>
                        <a:rPr lang="es-MX" sz="1800" b="1" dirty="0">
                          <a:latin typeface="+mn-lt"/>
                          <a:cs typeface="Arial" panose="020B0604020202020204" pitchFamily="34" charset="0"/>
                        </a:rPr>
                        <a:t>CBTA 132</a:t>
                      </a:r>
                      <a:endParaRPr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1079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11313" marR="403225" indent="0" algn="r" defTabSz="963613">
                        <a:lnSpc>
                          <a:spcPct val="99400"/>
                        </a:lnSpc>
                        <a:spcBef>
                          <a:spcPts val="380"/>
                        </a:spcBef>
                      </a:pPr>
                      <a:r>
                        <a:rPr sz="1800" b="1" dirty="0">
                          <a:latin typeface="+mn-lt"/>
                          <a:cs typeface="Arial" panose="020B0604020202020204" pitchFamily="34" charset="0"/>
                        </a:rPr>
                        <a:t>PROMOCIÓN</a:t>
                      </a:r>
                      <a:r>
                        <a:rPr sz="1800" b="1" spc="-15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5" dirty="0">
                          <a:latin typeface="+mn-lt"/>
                          <a:cs typeface="Arial" panose="020B0604020202020204" pitchFamily="34" charset="0"/>
                        </a:rPr>
                        <a:t>EN </a:t>
                      </a:r>
                      <a:r>
                        <a:rPr sz="1800" b="1" dirty="0">
                          <a:latin typeface="+mn-lt"/>
                          <a:cs typeface="Arial" panose="020B0604020202020204" pitchFamily="34" charset="0"/>
                        </a:rPr>
                        <a:t>AULAS</a:t>
                      </a:r>
                      <a:r>
                        <a:rPr sz="1800" b="1" spc="-60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0" dirty="0">
                          <a:latin typeface="+mn-lt"/>
                          <a:cs typeface="Arial" panose="020B0604020202020204" pitchFamily="34" charset="0"/>
                        </a:rPr>
                        <a:t>PARA </a:t>
                      </a:r>
                      <a:r>
                        <a:rPr sz="1800" b="1" spc="-10" dirty="0">
                          <a:latin typeface="+mn-lt"/>
                          <a:cs typeface="Arial" panose="020B0604020202020204" pitchFamily="34" charset="0"/>
                        </a:rPr>
                        <a:t>OFRECER </a:t>
                      </a:r>
                      <a:r>
                        <a:rPr sz="1800" b="1" dirty="0">
                          <a:latin typeface="+mn-lt"/>
                          <a:cs typeface="Arial" panose="020B0604020202020204" pitchFamily="34" charset="0"/>
                        </a:rPr>
                        <a:t>DESCUENTOS</a:t>
                      </a:r>
                      <a:r>
                        <a:rPr sz="1800" b="1" spc="-105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5" dirty="0">
                          <a:latin typeface="+mn-lt"/>
                          <a:cs typeface="Arial" panose="020B0604020202020204" pitchFamily="34" charset="0"/>
                        </a:rPr>
                        <a:t>POR </a:t>
                      </a:r>
                      <a:r>
                        <a:rPr sz="1800" b="1" spc="-10" dirty="0">
                          <a:latin typeface="+mn-lt"/>
                          <a:cs typeface="Arial" panose="020B0604020202020204" pitchFamily="34" charset="0"/>
                        </a:rPr>
                        <a:t>RECOMENDACIÓN</a:t>
                      </a:r>
                      <a:endParaRPr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4826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0646" y="4785895"/>
            <a:ext cx="1438382" cy="1325375"/>
          </a:xfrm>
          <a:prstGeom prst="rect">
            <a:avLst/>
          </a:prstGeom>
        </p:spPr>
      </p:pic>
      <p:pic>
        <p:nvPicPr>
          <p:cNvPr id="12" name="Marcador de contenido 4">
            <a:extLst>
              <a:ext uri="{FF2B5EF4-FFF2-40B4-BE49-F238E27FC236}">
                <a16:creationId xmlns:a16="http://schemas.microsoft.com/office/drawing/2014/main" id="{FA534031-883D-45FF-831E-CA0E5B2C21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09" y="1442970"/>
            <a:ext cx="1438382" cy="15193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0BD1A45-0D54-7945-D98A-13C3590F1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83" y="3106646"/>
            <a:ext cx="1351508" cy="15193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804E6F1-7C69-A91A-6860-0CAE85161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0" y="1465915"/>
            <a:ext cx="1393741" cy="149644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C00AF82-C045-EB24-372E-E95988E2D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" y="4722675"/>
            <a:ext cx="1449163" cy="145181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B6B40FC-3564-ABAB-F649-F3107C53D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0" y="3059383"/>
            <a:ext cx="1449163" cy="15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7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3D3740-A925-40FA-AF5C-2AD23DAFC412}"/>
              </a:ext>
            </a:extLst>
          </p:cNvPr>
          <p:cNvSpPr txBox="1"/>
          <p:nvPr/>
        </p:nvSpPr>
        <p:spPr>
          <a:xfrm>
            <a:off x="1918329" y="628605"/>
            <a:ext cx="53073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PROMOCIÓN MEDTRONIC </a:t>
            </a:r>
            <a:endParaRPr lang="es-MX" sz="32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AF50F8E-E15F-4F77-B2DA-608D1C28B449}"/>
              </a:ext>
            </a:extLst>
          </p:cNvPr>
          <p:cNvSpPr txBox="1">
            <a:spLocks/>
          </p:cNvSpPr>
          <p:nvPr/>
        </p:nvSpPr>
        <p:spPr>
          <a:xfrm>
            <a:off x="385236" y="1335898"/>
            <a:ext cx="7906357" cy="181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 llevó a cabo una jornada de promoción institucional en las instalaciones de Tetakawi (Planta Medtronic) en Empalme. 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objetivo fue difundir nuestra oferta educativa y detallar los beneficios académicos y convenios institucionales dirigidos específicamente al personal operativo y administrativo de la industria manufacturera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4A0750-EA39-4AB2-BA01-32B5C07C6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02" y="2987149"/>
            <a:ext cx="2565991" cy="3380406"/>
          </a:xfrm>
          <a:prstGeom prst="rect">
            <a:avLst/>
          </a:prstGeom>
        </p:spPr>
      </p:pic>
      <p:pic>
        <p:nvPicPr>
          <p:cNvPr id="1026" name="Picture 2" descr="Medtronic Logo - símbolo, significado logotipo, historia,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3" y="3711846"/>
            <a:ext cx="4359983" cy="14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98502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Rojo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4344</TotalTime>
  <Words>1219</Words>
  <Application>Microsoft Office PowerPoint</Application>
  <PresentationFormat>Presentación en pantalla (4:3)</PresentationFormat>
  <Paragraphs>92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Verdana</vt:lpstr>
      <vt:lpstr>Calibri</vt:lpstr>
      <vt:lpstr>Arial MT</vt:lpstr>
      <vt:lpstr>Helvetica Neue</vt:lpstr>
      <vt:lpstr>Arial</vt:lpstr>
      <vt:lpstr>Times New Roman</vt:lpstr>
      <vt:lpstr>2_Tema de Office</vt:lpstr>
      <vt:lpstr>Diseño personalizado</vt:lpstr>
      <vt:lpstr>Office Theme</vt:lpstr>
      <vt:lpstr>3_Tema de Office</vt:lpstr>
      <vt:lpstr>    PUNTO No.5.3 INFORME DE VINCULACIÓN</vt:lpstr>
      <vt:lpstr>Presentación de PowerPoint</vt:lpstr>
      <vt:lpstr>Presentación de PowerPoint</vt:lpstr>
      <vt:lpstr>Presentación de PowerPoint</vt:lpstr>
      <vt:lpstr>Presentación de PowerPoint</vt:lpstr>
      <vt:lpstr>DONACIÓN DE EMPRESA SELECTA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JORNADA DE  PREVENCIÓN DE SALUD </vt:lpstr>
      <vt:lpstr>BIENESTAR Y SALUD</vt:lpstr>
      <vt:lpstr>Presentación de PowerPoint</vt:lpstr>
      <vt:lpstr>Presentación de PowerPoint</vt:lpstr>
      <vt:lpstr>Presentación de PowerPoint</vt:lpstr>
      <vt:lpstr>Presentación de PowerPoint</vt:lpstr>
      <vt:lpstr>TORNEO DE FUTBOL</vt:lpstr>
      <vt:lpstr>Presentación de PowerPoint</vt:lpstr>
      <vt:lpstr>Presentación de PowerPoint</vt:lpstr>
      <vt:lpstr>Presentación de PowerPoint</vt:lpstr>
      <vt:lpstr>Presentación de PowerPoint</vt:lpstr>
      <vt:lpstr>        ALTAR DE MUERTOS UTG</vt:lpstr>
      <vt:lpstr>EVENTO TALENT SHOW CON CAUSA</vt:lpstr>
      <vt:lpstr>DONACIÓN DULCES</vt:lpstr>
      <vt:lpstr>DESFILE NAVIDEÑO</vt:lpstr>
      <vt:lpstr>INFORME DE VINCULACIÓN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Gil</dc:creator>
  <cp:lastModifiedBy>arena saldaña</cp:lastModifiedBy>
  <cp:revision>138</cp:revision>
  <dcterms:created xsi:type="dcterms:W3CDTF">2022-01-31T20:03:20Z</dcterms:created>
  <dcterms:modified xsi:type="dcterms:W3CDTF">2026-03-08T21:37:13Z</dcterms:modified>
</cp:coreProperties>
</file>